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6.xml" ContentType="application/vnd.openxmlformats-officedocument.presentationml.notesSlide+xml"/>
  <Override PartName="/ppt/tags/tag18.xml" ContentType="application/vnd.openxmlformats-officedocument.presentationml.tags+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55"/>
  </p:notesMasterIdLst>
  <p:handoutMasterIdLst>
    <p:handoutMasterId r:id="rId56"/>
  </p:handoutMasterIdLst>
  <p:sldIdLst>
    <p:sldId id="256" r:id="rId7"/>
    <p:sldId id="441" r:id="rId8"/>
    <p:sldId id="257" r:id="rId9"/>
    <p:sldId id="258" r:id="rId10"/>
    <p:sldId id="259" r:id="rId11"/>
    <p:sldId id="260" r:id="rId12"/>
    <p:sldId id="261" r:id="rId13"/>
    <p:sldId id="262" r:id="rId14"/>
    <p:sldId id="263" r:id="rId15"/>
    <p:sldId id="264" r:id="rId16"/>
    <p:sldId id="310"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1" r:id="rId31"/>
    <p:sldId id="282" r:id="rId32"/>
    <p:sldId id="283" r:id="rId33"/>
    <p:sldId id="284" r:id="rId34"/>
    <p:sldId id="285" r:id="rId35"/>
    <p:sldId id="286" r:id="rId36"/>
    <p:sldId id="288" r:id="rId37"/>
    <p:sldId id="289" r:id="rId38"/>
    <p:sldId id="290" r:id="rId39"/>
    <p:sldId id="291" r:id="rId40"/>
    <p:sldId id="292" r:id="rId41"/>
    <p:sldId id="293" r:id="rId42"/>
    <p:sldId id="295" r:id="rId43"/>
    <p:sldId id="296" r:id="rId44"/>
    <p:sldId id="297" r:id="rId45"/>
    <p:sldId id="299" r:id="rId46"/>
    <p:sldId id="303" r:id="rId47"/>
    <p:sldId id="304" r:id="rId48"/>
    <p:sldId id="305" r:id="rId49"/>
    <p:sldId id="306" r:id="rId50"/>
    <p:sldId id="307" r:id="rId51"/>
    <p:sldId id="308" r:id="rId52"/>
    <p:sldId id="309" r:id="rId53"/>
    <p:sldId id="311" r:id="rId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48388-78DB-486A-BB34-6CC6FF099EE1}" v="32" dt="2021-11-09T15:07:33.40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5418" autoAdjust="0"/>
  </p:normalViewPr>
  <p:slideViewPr>
    <p:cSldViewPr snapToGrid="0">
      <p:cViewPr varScale="1">
        <p:scale>
          <a:sx n="57" d="100"/>
          <a:sy n="57" d="100"/>
        </p:scale>
        <p:origin x="54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3F048388-78DB-486A-BB34-6CC6FF099EE1}"/>
    <pc:docChg chg="custSel modSld">
      <pc:chgData name="Francisca Tan" userId="6e1eea0e-3b13-45be-8c9f-e176322eec1e" providerId="ADAL" clId="{3F048388-78DB-486A-BB34-6CC6FF099EE1}" dt="2021-11-09T15:08:32.136" v="73" actId="20577"/>
      <pc:docMkLst>
        <pc:docMk/>
      </pc:docMkLst>
      <pc:sldChg chg="modSp mod">
        <pc:chgData name="Francisca Tan" userId="6e1eea0e-3b13-45be-8c9f-e176322eec1e" providerId="ADAL" clId="{3F048388-78DB-486A-BB34-6CC6FF099EE1}" dt="2021-11-09T15:07:44.906" v="64" actId="20577"/>
        <pc:sldMkLst>
          <pc:docMk/>
          <pc:sldMk cId="3068360568" sldId="256"/>
        </pc:sldMkLst>
        <pc:spChg chg="mod">
          <ac:chgData name="Francisca Tan" userId="6e1eea0e-3b13-45be-8c9f-e176322eec1e" providerId="ADAL" clId="{3F048388-78DB-486A-BB34-6CC6FF099EE1}" dt="2021-11-09T15:07:44.906" v="64" actId="20577"/>
          <ac:spMkLst>
            <pc:docMk/>
            <pc:sldMk cId="3068360568" sldId="256"/>
            <ac:spMk id="3074" creationId="{00000000-0000-0000-0000-000000000000}"/>
          </ac:spMkLst>
        </pc:spChg>
      </pc:sldChg>
      <pc:sldChg chg="modNotes">
        <pc:chgData name="Francisca Tan" userId="6e1eea0e-3b13-45be-8c9f-e176322eec1e" providerId="ADAL" clId="{3F048388-78DB-486A-BB34-6CC6FF099EE1}" dt="2021-11-09T11:29:10.281" v="2" actId="20577"/>
        <pc:sldMkLst>
          <pc:docMk/>
          <pc:sldMk cId="455363331" sldId="257"/>
        </pc:sldMkLst>
      </pc:sldChg>
      <pc:sldChg chg="modNotes">
        <pc:chgData name="Francisca Tan" userId="6e1eea0e-3b13-45be-8c9f-e176322eec1e" providerId="ADAL" clId="{3F048388-78DB-486A-BB34-6CC6FF099EE1}" dt="2021-11-09T13:41:11.283" v="5" actId="20577"/>
        <pc:sldMkLst>
          <pc:docMk/>
          <pc:sldMk cId="2641445605" sldId="258"/>
        </pc:sldMkLst>
      </pc:sldChg>
      <pc:sldChg chg="modSp mod">
        <pc:chgData name="Francisca Tan" userId="6e1eea0e-3b13-45be-8c9f-e176322eec1e" providerId="ADAL" clId="{3F048388-78DB-486A-BB34-6CC6FF099EE1}" dt="2021-11-09T15:07:53.360" v="67" actId="20577"/>
        <pc:sldMkLst>
          <pc:docMk/>
          <pc:sldMk cId="1987184960" sldId="260"/>
        </pc:sldMkLst>
        <pc:spChg chg="mod">
          <ac:chgData name="Francisca Tan" userId="6e1eea0e-3b13-45be-8c9f-e176322eec1e" providerId="ADAL" clId="{3F048388-78DB-486A-BB34-6CC6FF099EE1}" dt="2021-11-09T15:07:53.360" v="67" actId="20577"/>
          <ac:spMkLst>
            <pc:docMk/>
            <pc:sldMk cId="1987184960" sldId="260"/>
            <ac:spMk id="3" creationId="{00000000-0000-0000-0000-000000000000}"/>
          </ac:spMkLst>
        </pc:spChg>
      </pc:sldChg>
      <pc:sldChg chg="modNotes">
        <pc:chgData name="Francisca Tan" userId="6e1eea0e-3b13-45be-8c9f-e176322eec1e" providerId="ADAL" clId="{3F048388-78DB-486A-BB34-6CC6FF099EE1}" dt="2021-11-09T15:01:05.279" v="14" actId="20577"/>
        <pc:sldMkLst>
          <pc:docMk/>
          <pc:sldMk cId="831834047" sldId="261"/>
        </pc:sldMkLst>
      </pc:sldChg>
      <pc:sldChg chg="modNotes">
        <pc:chgData name="Francisca Tan" userId="6e1eea0e-3b13-45be-8c9f-e176322eec1e" providerId="ADAL" clId="{3F048388-78DB-486A-BB34-6CC6FF099EE1}" dt="2021-11-09T15:01:17.912" v="19" actId="20577"/>
        <pc:sldMkLst>
          <pc:docMk/>
          <pc:sldMk cId="2755381721" sldId="263"/>
        </pc:sldMkLst>
      </pc:sldChg>
      <pc:sldChg chg="modNotes">
        <pc:chgData name="Francisca Tan" userId="6e1eea0e-3b13-45be-8c9f-e176322eec1e" providerId="ADAL" clId="{3F048388-78DB-486A-BB34-6CC6FF099EE1}" dt="2021-11-09T15:01:57.987" v="23" actId="20577"/>
        <pc:sldMkLst>
          <pc:docMk/>
          <pc:sldMk cId="3508686762" sldId="267"/>
        </pc:sldMkLst>
      </pc:sldChg>
      <pc:sldChg chg="modNotes">
        <pc:chgData name="Francisca Tan" userId="6e1eea0e-3b13-45be-8c9f-e176322eec1e" providerId="ADAL" clId="{3F048388-78DB-486A-BB34-6CC6FF099EE1}" dt="2021-11-09T15:01:55.262" v="22" actId="20577"/>
        <pc:sldMkLst>
          <pc:docMk/>
          <pc:sldMk cId="1516781981" sldId="268"/>
        </pc:sldMkLst>
      </pc:sldChg>
      <pc:sldChg chg="modSp mod modNotes">
        <pc:chgData name="Francisca Tan" userId="6e1eea0e-3b13-45be-8c9f-e176322eec1e" providerId="ADAL" clId="{3F048388-78DB-486A-BB34-6CC6FF099EE1}" dt="2021-11-09T15:08:02.886" v="70" actId="20577"/>
        <pc:sldMkLst>
          <pc:docMk/>
          <pc:sldMk cId="2640925106" sldId="273"/>
        </pc:sldMkLst>
        <pc:spChg chg="mod">
          <ac:chgData name="Francisca Tan" userId="6e1eea0e-3b13-45be-8c9f-e176322eec1e" providerId="ADAL" clId="{3F048388-78DB-486A-BB34-6CC6FF099EE1}" dt="2021-11-09T15:08:02.886" v="70" actId="20577"/>
          <ac:spMkLst>
            <pc:docMk/>
            <pc:sldMk cId="2640925106" sldId="273"/>
            <ac:spMk id="28" creationId="{00000000-0000-0000-0000-000000000000}"/>
          </ac:spMkLst>
        </pc:spChg>
      </pc:sldChg>
      <pc:sldChg chg="modNotes">
        <pc:chgData name="Francisca Tan" userId="6e1eea0e-3b13-45be-8c9f-e176322eec1e" providerId="ADAL" clId="{3F048388-78DB-486A-BB34-6CC6FF099EE1}" dt="2021-11-09T15:02:35.010" v="29" actId="20577"/>
        <pc:sldMkLst>
          <pc:docMk/>
          <pc:sldMk cId="1892519626" sldId="274"/>
        </pc:sldMkLst>
      </pc:sldChg>
      <pc:sldChg chg="modNotes">
        <pc:chgData name="Francisca Tan" userId="6e1eea0e-3b13-45be-8c9f-e176322eec1e" providerId="ADAL" clId="{3F048388-78DB-486A-BB34-6CC6FF099EE1}" dt="2021-11-09T15:02:54.053" v="33" actId="20577"/>
        <pc:sldMkLst>
          <pc:docMk/>
          <pc:sldMk cId="613597026" sldId="277"/>
        </pc:sldMkLst>
      </pc:sldChg>
      <pc:sldChg chg="modNotes">
        <pc:chgData name="Francisca Tan" userId="6e1eea0e-3b13-45be-8c9f-e176322eec1e" providerId="ADAL" clId="{3F048388-78DB-486A-BB34-6CC6FF099EE1}" dt="2021-11-09T15:03:37.664" v="37" actId="20577"/>
        <pc:sldMkLst>
          <pc:docMk/>
          <pc:sldMk cId="1142378173" sldId="284"/>
        </pc:sldMkLst>
      </pc:sldChg>
      <pc:sldChg chg="modNotes">
        <pc:chgData name="Francisca Tan" userId="6e1eea0e-3b13-45be-8c9f-e176322eec1e" providerId="ADAL" clId="{3F048388-78DB-486A-BB34-6CC6FF099EE1}" dt="2021-11-09T15:03:43.805" v="40" actId="20577"/>
        <pc:sldMkLst>
          <pc:docMk/>
          <pc:sldMk cId="236585189" sldId="286"/>
        </pc:sldMkLst>
      </pc:sldChg>
      <pc:sldChg chg="modNotes">
        <pc:chgData name="Francisca Tan" userId="6e1eea0e-3b13-45be-8c9f-e176322eec1e" providerId="ADAL" clId="{3F048388-78DB-486A-BB34-6CC6FF099EE1}" dt="2021-11-09T15:04:04.504" v="43" actId="20577"/>
        <pc:sldMkLst>
          <pc:docMk/>
          <pc:sldMk cId="3306067850" sldId="288"/>
        </pc:sldMkLst>
      </pc:sldChg>
      <pc:sldChg chg="modSp mod">
        <pc:chgData name="Francisca Tan" userId="6e1eea0e-3b13-45be-8c9f-e176322eec1e" providerId="ADAL" clId="{3F048388-78DB-486A-BB34-6CC6FF099EE1}" dt="2021-11-09T11:29:09.960" v="0" actId="20577"/>
        <pc:sldMkLst>
          <pc:docMk/>
          <pc:sldMk cId="2116080030" sldId="289"/>
        </pc:sldMkLst>
        <pc:spChg chg="mod">
          <ac:chgData name="Francisca Tan" userId="6e1eea0e-3b13-45be-8c9f-e176322eec1e" providerId="ADAL" clId="{3F048388-78DB-486A-BB34-6CC6FF099EE1}" dt="2021-11-09T11:29:09.960" v="0" actId="20577"/>
          <ac:spMkLst>
            <pc:docMk/>
            <pc:sldMk cId="2116080030" sldId="289"/>
            <ac:spMk id="4" creationId="{00000000-0000-0000-0000-000000000000}"/>
          </ac:spMkLst>
        </pc:spChg>
        <pc:cxnChg chg="mod">
          <ac:chgData name="Francisca Tan" userId="6e1eea0e-3b13-45be-8c9f-e176322eec1e" providerId="ADAL" clId="{3F048388-78DB-486A-BB34-6CC6FF099EE1}" dt="2021-11-09T11:29:09.960" v="0" actId="20577"/>
          <ac:cxnSpMkLst>
            <pc:docMk/>
            <pc:sldMk cId="2116080030" sldId="289"/>
            <ac:cxnSpMk id="8" creationId="{00000000-0000-0000-0000-000000000000}"/>
          </ac:cxnSpMkLst>
        </pc:cxnChg>
      </pc:sldChg>
      <pc:sldChg chg="modNotes">
        <pc:chgData name="Francisca Tan" userId="6e1eea0e-3b13-45be-8c9f-e176322eec1e" providerId="ADAL" clId="{3F048388-78DB-486A-BB34-6CC6FF099EE1}" dt="2021-11-09T15:04:18.485" v="46"/>
        <pc:sldMkLst>
          <pc:docMk/>
          <pc:sldMk cId="2133658934" sldId="290"/>
        </pc:sldMkLst>
      </pc:sldChg>
      <pc:sldChg chg="modNotes">
        <pc:chgData name="Francisca Tan" userId="6e1eea0e-3b13-45be-8c9f-e176322eec1e" providerId="ADAL" clId="{3F048388-78DB-486A-BB34-6CC6FF099EE1}" dt="2021-11-09T15:05:47.402" v="52"/>
        <pc:sldMkLst>
          <pc:docMk/>
          <pc:sldMk cId="4138657774" sldId="296"/>
        </pc:sldMkLst>
      </pc:sldChg>
      <pc:sldChg chg="modSp mod modNotes">
        <pc:chgData name="Francisca Tan" userId="6e1eea0e-3b13-45be-8c9f-e176322eec1e" providerId="ADAL" clId="{3F048388-78DB-486A-BB34-6CC6FF099EE1}" dt="2021-11-09T15:08:32.136" v="73" actId="20577"/>
        <pc:sldMkLst>
          <pc:docMk/>
          <pc:sldMk cId="2442178993" sldId="305"/>
        </pc:sldMkLst>
        <pc:spChg chg="mod">
          <ac:chgData name="Francisca Tan" userId="6e1eea0e-3b13-45be-8c9f-e176322eec1e" providerId="ADAL" clId="{3F048388-78DB-486A-BB34-6CC6FF099EE1}" dt="2021-11-09T15:08:32.136" v="73" actId="20577"/>
          <ac:spMkLst>
            <pc:docMk/>
            <pc:sldMk cId="2442178993" sldId="305"/>
            <ac:spMk id="36867" creationId="{00000000-0000-0000-0000-000000000000}"/>
          </ac:spMkLst>
        </pc:spChg>
      </pc:sldChg>
      <pc:sldChg chg="modSp mod">
        <pc:chgData name="Francisca Tan" userId="6e1eea0e-3b13-45be-8c9f-e176322eec1e" providerId="ADAL" clId="{3F048388-78DB-486A-BB34-6CC6FF099EE1}" dt="2021-11-09T11:29:10.125" v="1" actId="20577"/>
        <pc:sldMkLst>
          <pc:docMk/>
          <pc:sldMk cId="1289477999" sldId="306"/>
        </pc:sldMkLst>
        <pc:spChg chg="mod">
          <ac:chgData name="Francisca Tan" userId="6e1eea0e-3b13-45be-8c9f-e176322eec1e" providerId="ADAL" clId="{3F048388-78DB-486A-BB34-6CC6FF099EE1}" dt="2021-11-09T11:29:10.125" v="1" actId="20577"/>
          <ac:spMkLst>
            <pc:docMk/>
            <pc:sldMk cId="1289477999" sldId="306"/>
            <ac:spMk id="37891" creationId="{00000000-0000-0000-0000-000000000000}"/>
          </ac:spMkLst>
        </pc:spChg>
      </pc:sldChg>
      <pc:sldChg chg="modNotes">
        <pc:chgData name="Francisca Tan" userId="6e1eea0e-3b13-45be-8c9f-e176322eec1e" providerId="ADAL" clId="{3F048388-78DB-486A-BB34-6CC6FF099EE1}" dt="2021-11-09T15:07:33.404" v="61"/>
        <pc:sldMkLst>
          <pc:docMk/>
          <pc:sldMk cId="1570012069" sldId="3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11/18/2021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55908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a:t>
            </a:r>
            <a:r>
              <a:rPr lang="en-GB" baseline="0" dirty="0"/>
              <a:t> use the debugger to observe the exception handling steps in detail. </a:t>
            </a:r>
            <a:r>
              <a:rPr lang="en-GB" dirty="0"/>
              <a:t>It</a:t>
            </a:r>
            <a:r>
              <a:rPr lang="en-GB" baseline="0" dirty="0"/>
              <a:t> is an advantage to follow the next steps within an extended IDE, with assembly and a register section, so that every step of the exception handling can be observed inside the register. To see all the steps, you must set a breakpoint in the first line of the exception handler (here: line 8).</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40959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a:t>
            </a:r>
            <a:r>
              <a:rPr lang="en-GB" baseline="0" dirty="0"/>
              <a:t> the exception is triggered, the current instruction (unless it is a lengthy instruction) of the operating code finishes before the interrupt execution process starts. From here within 16 cycles (also called “interrupt latency”), first the current architectural state is saved onto the stack, and then the interrupt routine is prepared (load PC). Afterwards, the return address stored in the LR and the IPSR is loaded with the correct exception number to be executed. Now the interrupt code is started.</a:t>
            </a:r>
          </a:p>
          <a:p>
            <a:pPr marL="0" indent="0">
              <a:buFont typeface="Arial"/>
              <a:buNone/>
            </a:pPr>
            <a:endParaRPr lang="en-GB" baseline="0" dirty="0"/>
          </a:p>
          <a:p>
            <a:pPr marL="0" indent="0">
              <a:buFont typeface="Arial"/>
              <a:buNone/>
            </a:pPr>
            <a:r>
              <a:rPr lang="en-GB" baseline="0" dirty="0"/>
              <a:t>Steps are explained in the following slides.</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2725843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Exception entry occurs when there is a pending exception with sufficient priority, and either</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the processor is in Thread mode, or the new exception is of higher priority than the exception being handled, in which case the new exception </a:t>
            </a:r>
            <a:r>
              <a:rPr lang="en-GB" sz="1200" b="0" i="0" kern="1200" dirty="0" err="1">
                <a:solidFill>
                  <a:schemeClr val="tx1"/>
                </a:solidFill>
                <a:effectLst/>
                <a:latin typeface="+mn-lt"/>
                <a:ea typeface="+mn-ea"/>
                <a:cs typeface="+mn-cs"/>
              </a:rPr>
              <a:t>preempts</a:t>
            </a:r>
            <a:r>
              <a:rPr lang="en-GB" sz="1200" b="0" i="0" kern="1200" dirty="0">
                <a:solidFill>
                  <a:schemeClr val="tx1"/>
                </a:solidFill>
                <a:effectLst/>
                <a:latin typeface="+mn-lt"/>
                <a:ea typeface="+mn-ea"/>
                <a:cs typeface="+mn-cs"/>
              </a:rPr>
              <a:t> the original exception. If </a:t>
            </a:r>
            <a:r>
              <a:rPr lang="en-GB" sz="1200" b="0" i="0" kern="1200" baseline="0" dirty="0">
                <a:solidFill>
                  <a:schemeClr val="tx1"/>
                </a:solidFill>
                <a:effectLst/>
                <a:latin typeface="+mn-lt"/>
                <a:ea typeface="+mn-ea"/>
                <a:cs typeface="+mn-cs"/>
              </a:rPr>
              <a:t>the current executing instruction takes many cycles to execute, then the instruction is abandoned and is restarted after the ISR execution. </a:t>
            </a:r>
            <a:endParaRPr lang="en-GB" sz="1200" b="0" i="0" kern="1200" dirty="0">
              <a:solidFill>
                <a:schemeClr val="tx1"/>
              </a:solidFill>
              <a:effectLst/>
              <a:latin typeface="+mn-lt"/>
              <a:ea typeface="+mn-ea"/>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1084516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Alike calling a subroutine,</a:t>
            </a:r>
            <a:r>
              <a:rPr lang="en-US" baseline="0" dirty="0"/>
              <a:t> the processor pushes information onto the current stack (PC, </a:t>
            </a:r>
            <a:r>
              <a:rPr lang="en-US" baseline="0" dirty="0" err="1"/>
              <a:t>xPSR</a:t>
            </a:r>
            <a:r>
              <a:rPr lang="en-US" baseline="0" dirty="0"/>
              <a:t>, LR, and registers) before beginning to execute the exception code.  The operation of pushing content to the stack is called stacking, whereas the structure of the eight words is called a stack frame.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After the termination of the routine it will be restored and continued from this point.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13</a:t>
            </a:fld>
            <a:endParaRPr lang="en-US"/>
          </a:p>
        </p:txBody>
      </p:sp>
    </p:spTree>
    <p:extLst>
      <p:ext uri="{BB962C8B-B14F-4D97-AF65-F5344CB8AC3E}">
        <p14:creationId xmlns:p14="http://schemas.microsoft.com/office/powerpoint/2010/main" val="2819829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memor</a:t>
            </a:r>
            <a:r>
              <a:rPr lang="en-US" baseline="0" dirty="0"/>
              <a:t>y snapshot shows the saved registers on the stack. Each word in the stack now holds the value of each one of the registers that are pushed in the stack (stack frame).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14</a:t>
            </a:fld>
            <a:endParaRPr lang="en-US"/>
          </a:p>
        </p:txBody>
      </p:sp>
    </p:spTree>
    <p:extLst>
      <p:ext uri="{BB962C8B-B14F-4D97-AF65-F5344CB8AC3E}">
        <p14:creationId xmlns:p14="http://schemas.microsoft.com/office/powerpoint/2010/main" val="1296135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fter saving the registers and before executing the ISR-code, the execution of the exception needs to be prepared.  To do this, the code execution must be switched into privileged mode, so the processor has more access to the core functions, such as f</a:t>
            </a:r>
            <a:r>
              <a:rPr lang="en-US" dirty="0"/>
              <a:t>ull access to the MSR,</a:t>
            </a:r>
            <a:r>
              <a:rPr lang="en-US" baseline="0" dirty="0"/>
              <a:t> the</a:t>
            </a:r>
            <a:r>
              <a:rPr lang="en-US" dirty="0"/>
              <a:t> MRS instructions</a:t>
            </a:r>
            <a:r>
              <a:rPr lang="en-US" baseline="0" dirty="0"/>
              <a:t>, </a:t>
            </a:r>
            <a:r>
              <a:rPr lang="en-US" dirty="0"/>
              <a:t>the CPS instructions, and</a:t>
            </a:r>
            <a:r>
              <a:rPr lang="en-US" baseline="0" dirty="0"/>
              <a:t> a</a:t>
            </a:r>
            <a:r>
              <a:rPr lang="en-US" dirty="0"/>
              <a:t>ccess the system timer, NVIC, or system control block.</a:t>
            </a:r>
          </a:p>
          <a:p>
            <a:endParaRPr lang="en-US" baseline="0" dirty="0"/>
          </a:p>
          <a:p>
            <a:r>
              <a:rPr lang="en-US" baseline="0" dirty="0"/>
              <a:t>This needs to be reversed again after finishing the exception code and returning to normal operation.</a:t>
            </a:r>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15</a:t>
            </a:fld>
            <a:endParaRPr lang="en-US"/>
          </a:p>
        </p:txBody>
      </p:sp>
    </p:spTree>
    <p:extLst>
      <p:ext uri="{BB962C8B-B14F-4D97-AF65-F5344CB8AC3E}">
        <p14:creationId xmlns:p14="http://schemas.microsoft.com/office/powerpoint/2010/main" val="1737195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a:t>
            </a:r>
            <a:r>
              <a:rPr lang="en-US" baseline="0" dirty="0"/>
              <a:t>you can see that the exception handler is triggered and the execution mode is changed from Thread to Handler. </a:t>
            </a:r>
            <a:r>
              <a:rPr lang="en-GB" sz="1200" b="0" i="0" kern="1200" dirty="0">
                <a:solidFill>
                  <a:schemeClr val="tx1"/>
                </a:solidFill>
                <a:effectLst/>
                <a:latin typeface="+mn-lt"/>
                <a:ea typeface="+mn-ea"/>
                <a:cs typeface="+mn-cs"/>
              </a:rPr>
              <a:t>Code in Handler mode is always executed as Privileged, therefore the core will automatically switch to Privileged mode when exceptions occur.</a:t>
            </a:r>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16</a:t>
            </a:fld>
            <a:endParaRPr lang="en-US"/>
          </a:p>
        </p:txBody>
      </p:sp>
    </p:spTree>
    <p:extLst>
      <p:ext uri="{BB962C8B-B14F-4D97-AF65-F5344CB8AC3E}">
        <p14:creationId xmlns:p14="http://schemas.microsoft.com/office/powerpoint/2010/main" val="1296135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Another change</a:t>
            </a:r>
            <a:r>
              <a:rPr lang="en-US" baseline="0" dirty="0"/>
              <a:t> that took place after the exception handler triggering is the value of IPSR</a:t>
            </a:r>
            <a:r>
              <a:rPr lang="en-US" b="0" i="0" baseline="0" dirty="0"/>
              <a:t> (</a:t>
            </a:r>
            <a:r>
              <a:rPr lang="en-GB" sz="1200" b="0" i="0" kern="1200" dirty="0">
                <a:solidFill>
                  <a:schemeClr val="tx1"/>
                </a:solidFill>
                <a:effectLst/>
                <a:latin typeface="+mn-lt"/>
                <a:ea typeface="+mn-ea"/>
                <a:cs typeface="+mn-cs"/>
              </a:rPr>
              <a:t>Interrupt Program Status Register</a:t>
            </a:r>
            <a:r>
              <a:rPr lang="en-US" b="0" i="0" baseline="0" dirty="0"/>
              <a:t>) which is in [8:0] bit position on the </a:t>
            </a:r>
            <a:r>
              <a:rPr lang="en-US" b="0" i="0" baseline="0" dirty="0" err="1"/>
              <a:t>xPSR</a:t>
            </a:r>
            <a:r>
              <a:rPr lang="en-US" b="0" i="0" baseline="0" dirty="0"/>
              <a:t> register.  According to IPSR bit assignments, 0x10 stands for the interrupt exception handler type. </a:t>
            </a:r>
            <a:endParaRPr lang="en-US" b="0" i="0"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17</a:t>
            </a:fld>
            <a:endParaRPr lang="en-US"/>
          </a:p>
        </p:txBody>
      </p:sp>
    </p:spTree>
    <p:extLst>
      <p:ext uri="{BB962C8B-B14F-4D97-AF65-F5344CB8AC3E}">
        <p14:creationId xmlns:p14="http://schemas.microsoft.com/office/powerpoint/2010/main" val="1296135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ED0CA5B6-DF47-40FE-83C0-389C14BBD5B4}" type="slidenum">
              <a:rPr lang="en-US" sz="1300" smtClean="0"/>
              <a:pPr/>
              <a:t>18</a:t>
            </a:fld>
            <a:endParaRPr lang="en-US" sz="13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When an</a:t>
            </a:r>
            <a:r>
              <a:rPr lang="en-US" baseline="0" dirty="0"/>
              <a:t> exception is triggered, the Program Counter is loaded with the corresponding exception handler code according to the exception handler type, which can be found on the vector table.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vector table contains the reset value of the stack pointer, and the start addresses, also called exception vectors, for all exception handlers. The least significant bit of each vector must be 1, indicating that the exception handler is Thumb code</a:t>
            </a:r>
            <a:r>
              <a:rPr lang="en-GB" sz="1200" b="0" i="0" kern="1200">
                <a:solidFill>
                  <a:schemeClr val="tx1"/>
                </a:solidFill>
                <a:effectLst/>
                <a:latin typeface="+mn-lt"/>
                <a:ea typeface="+mn-ea"/>
                <a:cs typeface="+mn-cs"/>
              </a:rPr>
              <a:t>.</a:t>
            </a:r>
            <a:r>
              <a:rPr lang="en-GB" sz="1200" b="0" i="0" kern="1200" baseline="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19</a:t>
            </a:fld>
            <a:endParaRPr lang="en-US"/>
          </a:p>
        </p:txBody>
      </p:sp>
    </p:spTree>
    <p:extLst>
      <p:ext uri="{BB962C8B-B14F-4D97-AF65-F5344CB8AC3E}">
        <p14:creationId xmlns:p14="http://schemas.microsoft.com/office/powerpoint/2010/main" val="2970968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Program Counter is loaded with the addres</a:t>
            </a:r>
            <a:r>
              <a:rPr lang="en-US" baseline="0" dirty="0"/>
              <a:t>s of the first instruction of the exception handler code.</a:t>
            </a:r>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20</a:t>
            </a:fld>
            <a:endParaRPr lang="en-US"/>
          </a:p>
        </p:txBody>
      </p:sp>
    </p:spTree>
    <p:extLst>
      <p:ext uri="{BB962C8B-B14F-4D97-AF65-F5344CB8AC3E}">
        <p14:creationId xmlns:p14="http://schemas.microsoft.com/office/powerpoint/2010/main" val="129613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stacking is complete, the processor starts executing the exception handler. At the same time, the processor writes an EXC_RETURN value to the LR. This indicates which stack pointer corresponds to the stack frame, and what operation mode the processor was in before the entry occurred.</a:t>
            </a:r>
          </a:p>
          <a:p>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21</a:t>
            </a:fld>
            <a:endParaRPr lang="en-US"/>
          </a:p>
        </p:txBody>
      </p:sp>
    </p:spTree>
    <p:extLst>
      <p:ext uri="{BB962C8B-B14F-4D97-AF65-F5344CB8AC3E}">
        <p14:creationId xmlns:p14="http://schemas.microsoft.com/office/powerpoint/2010/main" val="221438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this</a:t>
            </a:r>
            <a:r>
              <a:rPr lang="en-US" baseline="0" dirty="0"/>
              <a:t> example, the LR has been loaded with 0xFFFF_FFF9 </a:t>
            </a:r>
            <a:r>
              <a:rPr lang="en-US" sz="1200" dirty="0"/>
              <a:t>EXC_RETURN code. This code reveals</a:t>
            </a:r>
            <a:r>
              <a:rPr lang="en-US" sz="1200" baseline="0" dirty="0"/>
              <a:t> that it will return </a:t>
            </a:r>
            <a:r>
              <a:rPr lang="en-US" baseline="0" dirty="0"/>
              <a:t>to normal MSP thread mode after ISR execution.</a:t>
            </a:r>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22</a:t>
            </a:fld>
            <a:endParaRPr lang="en-US"/>
          </a:p>
        </p:txBody>
      </p:sp>
    </p:spTree>
    <p:extLst>
      <p:ext uri="{BB962C8B-B14F-4D97-AF65-F5344CB8AC3E}">
        <p14:creationId xmlns:p14="http://schemas.microsoft.com/office/powerpoint/2010/main" val="1296135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the exception code has started executing. If nested interrupts are allowed, this can be stopped by another, higher priority interrupt. Otherwise, nested interrupts may also be prohibited.</a:t>
            </a:r>
            <a:r>
              <a:rPr lang="en-US" baseline="0" dirty="0">
                <a:sym typeface="Wingdings"/>
              </a:rPr>
              <a:t> In that case, only high priority exceptions, such as a reset or watchdog event, may interrupt this code.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23</a:t>
            </a:fld>
            <a:endParaRPr lang="en-US"/>
          </a:p>
        </p:txBody>
      </p:sp>
    </p:spTree>
    <p:extLst>
      <p:ext uri="{BB962C8B-B14F-4D97-AF65-F5344CB8AC3E}">
        <p14:creationId xmlns:p14="http://schemas.microsoft.com/office/powerpoint/2010/main" val="2842035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Now additional code has been executed, and</a:t>
            </a:r>
            <a:r>
              <a:rPr lang="en-GB" baseline="0" dirty="0"/>
              <a:t> registers values have been </a:t>
            </a:r>
            <a:r>
              <a:rPr lang="en-GB" dirty="0"/>
              <a:t>pushed to the stack.</a:t>
            </a:r>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24</a:t>
            </a:fld>
            <a:endParaRPr lang="en-US"/>
          </a:p>
        </p:txBody>
      </p:sp>
    </p:spTree>
    <p:extLst>
      <p:ext uri="{BB962C8B-B14F-4D97-AF65-F5344CB8AC3E}">
        <p14:creationId xmlns:p14="http://schemas.microsoft.com/office/powerpoint/2010/main" val="1296135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Exception return occurs when the processor is in Handler mode and loads the EXC_RETURN value into the PC,</a:t>
            </a:r>
            <a:r>
              <a:rPr lang="en-GB" sz="1200" b="0" i="0" kern="1200" baseline="0" dirty="0">
                <a:solidFill>
                  <a:schemeClr val="tx1"/>
                </a:solidFill>
                <a:effectLst/>
                <a:latin typeface="+mn-lt"/>
                <a:ea typeface="+mn-ea"/>
                <a:cs typeface="+mn-cs"/>
              </a:rPr>
              <a:t> in order to restore context and resume execution of the main code.</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25</a:t>
            </a:fld>
            <a:endParaRPr lang="en-US"/>
          </a:p>
        </p:txBody>
      </p:sp>
    </p:spTree>
    <p:extLst>
      <p:ext uri="{BB962C8B-B14F-4D97-AF65-F5344CB8AC3E}">
        <p14:creationId xmlns:p14="http://schemas.microsoft.com/office/powerpoint/2010/main" val="2723927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is no special instruction for returning from interrupt. </a:t>
            </a:r>
            <a:r>
              <a:rPr lang="en-US" dirty="0"/>
              <a:t>The interrupt routine</a:t>
            </a:r>
            <a:r>
              <a:rPr lang="en-US" baseline="0" dirty="0"/>
              <a:t> is terminated like a regular branch. </a:t>
            </a:r>
          </a:p>
          <a:p>
            <a:r>
              <a:rPr lang="en-US" baseline="0" dirty="0"/>
              <a:t>Depending on where the return address has been stored, either BX LR is used if the return address is still in LR, or the return address has been stored on the stack and is recalled with POP.</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26</a:t>
            </a:fld>
            <a:endParaRPr lang="en-US"/>
          </a:p>
        </p:txBody>
      </p:sp>
    </p:spTree>
    <p:extLst>
      <p:ext uri="{BB962C8B-B14F-4D97-AF65-F5344CB8AC3E}">
        <p14:creationId xmlns:p14="http://schemas.microsoft.com/office/powerpoint/2010/main" val="1396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Initially, R4 and PC will be popped from the stack.</a:t>
            </a:r>
            <a:r>
              <a:rPr lang="en-US" baseline="0" dirty="0"/>
              <a:t> PC will be loaded with the </a:t>
            </a:r>
            <a:r>
              <a:rPr lang="en-US" dirty="0"/>
              <a:t>EXC_RETURN code.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27</a:t>
            </a:fld>
            <a:endParaRPr lang="en-US"/>
          </a:p>
        </p:txBody>
      </p:sp>
    </p:spTree>
    <p:extLst>
      <p:ext uri="{BB962C8B-B14F-4D97-AF65-F5344CB8AC3E}">
        <p14:creationId xmlns:p14="http://schemas.microsoft.com/office/powerpoint/2010/main" val="3158481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If the return mode is set to “handler”, the controller may execute another interrupt, otherwise it returns to the normal program execution.</a:t>
            </a:r>
          </a:p>
          <a:p>
            <a:endParaRPr lang="en-US" dirty="0"/>
          </a:p>
          <a:p>
            <a:r>
              <a:rPr lang="en-US" baseline="0" dirty="0"/>
              <a:t>Returning into the normal thread mode, </a:t>
            </a:r>
            <a:r>
              <a:rPr lang="en-US" dirty="0"/>
              <a:t>the next step is to</a:t>
            </a:r>
            <a:r>
              <a:rPr lang="en-US" baseline="0" dirty="0"/>
              <a:t> </a:t>
            </a:r>
            <a:r>
              <a:rPr lang="en-US" dirty="0"/>
              <a:t>determine</a:t>
            </a:r>
            <a:r>
              <a:rPr lang="en-US" baseline="0" dirty="0"/>
              <a:t> from which stack (MSP or PSP) the data should be restored. </a:t>
            </a:r>
            <a:r>
              <a:rPr lang="en-GB" dirty="0"/>
              <a:t>This decision is mainly made to prevent the main program from running out of stack space. </a:t>
            </a:r>
            <a:r>
              <a:rPr lang="en-US" baseline="0" dirty="0"/>
              <a:t>As seen on previous slides, the stack is defined by the second bit of the EXC_RETURN: if 0 then the information is in the MSP, if 1 then it is in the PSP.</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28</a:t>
            </a:fld>
            <a:endParaRPr lang="en-US"/>
          </a:p>
        </p:txBody>
      </p:sp>
    </p:spTree>
    <p:extLst>
      <p:ext uri="{BB962C8B-B14F-4D97-AF65-F5344CB8AC3E}">
        <p14:creationId xmlns:p14="http://schemas.microsoft.com/office/powerpoint/2010/main" val="1094930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this example, according to the </a:t>
            </a:r>
            <a:r>
              <a:rPr lang="en-US" dirty="0"/>
              <a:t>EXC_RETURN</a:t>
            </a:r>
            <a:r>
              <a:rPr lang="en-US" baseline="0" dirty="0"/>
              <a:t> code, we are going to return to thread mode with the main stack pointer and pop stack frame back to registers.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29</a:t>
            </a:fld>
            <a:endParaRPr lang="en-US"/>
          </a:p>
        </p:txBody>
      </p:sp>
    </p:spTree>
    <p:extLst>
      <p:ext uri="{BB962C8B-B14F-4D97-AF65-F5344CB8AC3E}">
        <p14:creationId xmlns:p14="http://schemas.microsoft.com/office/powerpoint/2010/main" val="3644682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module starts with a general introduction into interrupts and their handling within the controller and the Arm architecture.</a:t>
            </a:r>
          </a:p>
          <a:p>
            <a:r>
              <a:rPr lang="en-GB" baseline="0" dirty="0"/>
              <a:t>After explaining external and internal interrupts, the general program design is discussed.</a:t>
            </a:r>
          </a:p>
          <a:p>
            <a:endParaRPr lang="en-GB" baseline="0" dirty="0"/>
          </a:p>
          <a:p>
            <a:r>
              <a:rPr lang="en-GB" dirty="0"/>
              <a:t>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1145533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all exception handling registers have been restored (R0, R1, R2, R3, R12, LR, PC, </a:t>
            </a:r>
            <a:r>
              <a:rPr lang="en-GB" dirty="0" err="1"/>
              <a:t>xPSR</a:t>
            </a:r>
            <a:r>
              <a:rPr lang="en-GB" dirty="0"/>
              <a:t>), and the stack point (SP) points to the value before the interrupt execution.</a:t>
            </a:r>
            <a:r>
              <a:rPr lang="en-GB" baseline="0" dirty="0"/>
              <a:t>  </a:t>
            </a:r>
            <a:r>
              <a:rPr lang="en-GB" dirty="0"/>
              <a:t>The thread mode is active again, and the PC points to the next regular code instruction at 0x0000_0a70. </a:t>
            </a:r>
          </a:p>
          <a:p>
            <a:endParaRPr lang="en-GB" dirty="0"/>
          </a:p>
          <a:p>
            <a:r>
              <a:rPr lang="en-GB" dirty="0"/>
              <a:t>The system is in the same Execution state as before the interrupt.</a:t>
            </a:r>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30</a:t>
            </a:fld>
            <a:endParaRPr lang="en-US"/>
          </a:p>
        </p:txBody>
      </p:sp>
    </p:spTree>
    <p:extLst>
      <p:ext uri="{BB962C8B-B14F-4D97-AF65-F5344CB8AC3E}">
        <p14:creationId xmlns:p14="http://schemas.microsoft.com/office/powerpoint/2010/main" val="3162481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4F87A6E1-01ED-4FE3-9987-63DDD9427428}" type="slidenum">
              <a:rPr lang="en-US" sz="1300" smtClean="0"/>
              <a:pPr/>
              <a:t>31</a:t>
            </a:fld>
            <a:endParaRPr lang="en-US" sz="13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There are different types of interrupts:</a:t>
            </a:r>
            <a:r>
              <a:rPr lang="en-US" baseline="0" dirty="0"/>
              <a:t> primarily “regular” and “exceptional” interrupts. </a:t>
            </a:r>
          </a:p>
          <a:p>
            <a:endParaRPr lang="en-US" baseline="0" dirty="0"/>
          </a:p>
          <a:p>
            <a:r>
              <a:rPr lang="en-US" dirty="0"/>
              <a:t>Regular interrupts are based on asynchronous external events; for</a:t>
            </a:r>
            <a:r>
              <a:rPr lang="en-US" baseline="0" dirty="0"/>
              <a:t> example, </a:t>
            </a:r>
            <a:r>
              <a:rPr lang="en-US" dirty="0"/>
              <a:t>they are created by ADC conversions,</a:t>
            </a:r>
            <a:r>
              <a:rPr lang="en-US" baseline="0" dirty="0"/>
              <a:t> </a:t>
            </a:r>
            <a:r>
              <a:rPr lang="en-US" dirty="0"/>
              <a:t>or data received at serial ports. Exceptions usually occur synchronously, which means they are the result of undesirable behavior of</a:t>
            </a:r>
            <a:r>
              <a:rPr lang="en-US" baseline="0" dirty="0"/>
              <a:t> executed instructions</a:t>
            </a:r>
            <a:r>
              <a:rPr lang="en-US" dirty="0"/>
              <a:t>. </a:t>
            </a:r>
            <a:r>
              <a:rPr lang="en-US" baseline="0" dirty="0"/>
              <a:t> Because they happen at the same time as </a:t>
            </a:r>
            <a:r>
              <a:rPr lang="en-US" dirty="0"/>
              <a:t>the code, they</a:t>
            </a:r>
            <a:r>
              <a:rPr lang="en-US" baseline="0" dirty="0"/>
              <a:t> are called “</a:t>
            </a:r>
            <a:r>
              <a:rPr lang="en-US" dirty="0"/>
              <a:t>synchronous”.</a:t>
            </a:r>
          </a:p>
          <a:p>
            <a:endParaRPr lang="en-US" dirty="0"/>
          </a:p>
          <a:p>
            <a:r>
              <a:rPr lang="en-US" dirty="0"/>
              <a:t>Most interrupts can be masked; that</a:t>
            </a:r>
            <a:r>
              <a:rPr lang="en-US" baseline="0" dirty="0"/>
              <a:t> is, </a:t>
            </a:r>
            <a:r>
              <a:rPr lang="en-US" dirty="0"/>
              <a:t>they can be disabled. The term “masked” comes from the bit mask which is defined to filter unneeded</a:t>
            </a:r>
            <a:r>
              <a:rPr lang="en-US" baseline="0" dirty="0"/>
              <a:t> </a:t>
            </a:r>
            <a:r>
              <a:rPr lang="en-US" dirty="0"/>
              <a:t>or unwanted interrupts. But not all interrupts are</a:t>
            </a:r>
            <a:r>
              <a:rPr lang="en-US" baseline="0" dirty="0"/>
              <a:t> </a:t>
            </a:r>
            <a:r>
              <a:rPr lang="en-US" baseline="0" dirty="0" err="1"/>
              <a:t>maskable</a:t>
            </a:r>
            <a:r>
              <a:rPr lang="en-US" baseline="0" dirty="0"/>
              <a:t>; for example, the watchdog interrupt is not </a:t>
            </a:r>
            <a:r>
              <a:rPr lang="en-US" baseline="0" dirty="0" err="1"/>
              <a:t>maskable</a:t>
            </a:r>
            <a:r>
              <a:rPr lang="en-US" baseline="0" dirty="0"/>
              <a:t>. In this case, they are called non-</a:t>
            </a:r>
            <a:r>
              <a:rPr lang="en-US" baseline="0" dirty="0" err="1"/>
              <a:t>maskable</a:t>
            </a:r>
            <a:r>
              <a:rPr lang="en-US" baseline="0" dirty="0"/>
              <a:t> interrupt (NMI).</a:t>
            </a:r>
          </a:p>
          <a:p>
            <a:pPr marL="0" lvl="0" indent="0">
              <a:buFontTx/>
              <a:buNone/>
            </a:pPr>
            <a:endParaRPr lang="en-US" dirty="0"/>
          </a:p>
          <a:p>
            <a:pPr marL="0" lvl="0" indent="0">
              <a:buFontTx/>
              <a:buNone/>
            </a:pPr>
            <a:r>
              <a:rPr lang="en-US" dirty="0"/>
              <a:t>The code being forced</a:t>
            </a:r>
            <a:r>
              <a:rPr lang="en-US" baseline="0" dirty="0"/>
              <a:t> to be </a:t>
            </a:r>
            <a:r>
              <a:rPr lang="en-US" dirty="0"/>
              <a:t>executed by an interrupt is called interrupt service routine (ISR).</a:t>
            </a:r>
          </a:p>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sz="1200" b="0" i="0" kern="1200" dirty="0">
                <a:solidFill>
                  <a:schemeClr val="tx1"/>
                </a:solidFill>
                <a:effectLst/>
                <a:latin typeface="+mn-lt"/>
                <a:ea typeface="+mn-ea"/>
                <a:cs typeface="+mn-cs"/>
              </a:rPr>
              <a:t>Nested Vectored Interrupt Controller (NVIC) </a:t>
            </a:r>
            <a:r>
              <a:rPr lang="en-GB" dirty="0"/>
              <a:t> provides configurable interrupt handling abilities to the processor. It</a:t>
            </a:r>
            <a:r>
              <a:rPr lang="en-GB" baseline="0" dirty="0"/>
              <a:t> </a:t>
            </a:r>
            <a:r>
              <a:rPr lang="en-GB" dirty="0"/>
              <a:t>facilitates low-latency exception and interrupt handling, and</a:t>
            </a:r>
            <a:r>
              <a:rPr lang="en-GB" baseline="0" dirty="0"/>
              <a:t> </a:t>
            </a:r>
            <a:r>
              <a:rPr lang="en-GB" dirty="0"/>
              <a:t>controls power management. </a:t>
            </a:r>
          </a:p>
          <a:p>
            <a:endParaRPr lang="en-GB" dirty="0"/>
          </a:p>
          <a:p>
            <a:r>
              <a:rPr lang="en-GB" sz="1200" b="0" i="0" kern="1200" dirty="0">
                <a:solidFill>
                  <a:schemeClr val="tx1"/>
                </a:solidFill>
                <a:effectLst/>
                <a:latin typeface="+mn-lt"/>
                <a:ea typeface="+mn-ea"/>
                <a:cs typeface="+mn-cs"/>
              </a:rPr>
              <a:t>The NVIC offers very fast interrupt handling, and provides the vector table as a set of real vectors (addresses).</a:t>
            </a:r>
          </a:p>
          <a:p>
            <a:r>
              <a:rPr lang="en-GB" sz="1200" b="0" i="0" kern="1200" dirty="0">
                <a:solidFill>
                  <a:schemeClr val="tx1"/>
                </a:solidFill>
                <a:effectLst/>
                <a:latin typeface="+mn-lt"/>
                <a:ea typeface="+mn-ea"/>
                <a:cs typeface="+mn-cs"/>
              </a:rPr>
              <a:t>In addition, the NVIC</a:t>
            </a:r>
            <a:r>
              <a:rPr lang="en-GB" sz="1200" b="0" i="0" kern="1200" baseline="0" dirty="0">
                <a:solidFill>
                  <a:schemeClr val="tx1"/>
                </a:solidFill>
                <a:effectLst/>
                <a:latin typeface="+mn-lt"/>
                <a:ea typeface="+mn-ea"/>
                <a:cs typeface="+mn-cs"/>
              </a:rPr>
              <a:t> s</a:t>
            </a:r>
            <a:r>
              <a:rPr lang="en-GB" sz="1200" b="0" i="0" kern="1200" dirty="0">
                <a:solidFill>
                  <a:schemeClr val="tx1"/>
                </a:solidFill>
                <a:effectLst/>
                <a:latin typeface="+mn-lt"/>
                <a:ea typeface="+mn-ea"/>
                <a:cs typeface="+mn-cs"/>
              </a:rPr>
              <a:t>aves, and automatically restores, a set of the CPU registers (R0-R3, R12, PC, PSR, and LR),</a:t>
            </a:r>
            <a:r>
              <a:rPr lang="en-GB" sz="1200" b="0" i="0" kern="1200" baseline="0" dirty="0">
                <a:solidFill>
                  <a:schemeClr val="tx1"/>
                </a:solidFill>
                <a:effectLst/>
                <a:latin typeface="+mn-lt"/>
                <a:ea typeface="+mn-ea"/>
                <a:cs typeface="+mn-cs"/>
              </a:rPr>
              <a:t> d</a:t>
            </a:r>
            <a:r>
              <a:rPr lang="en-GB" sz="1200" b="0" i="0" kern="1200" dirty="0">
                <a:solidFill>
                  <a:schemeClr val="tx1"/>
                </a:solidFill>
                <a:effectLst/>
                <a:latin typeface="+mn-lt"/>
                <a:ea typeface="+mn-ea"/>
                <a:cs typeface="+mn-cs"/>
              </a:rPr>
              <a:t>oes a quick entry to the next pending interrupt without a complete pop/push sequence,</a:t>
            </a:r>
            <a:r>
              <a:rPr lang="en-GB" sz="1200" b="0" i="0" kern="1200" baseline="0" dirty="0">
                <a:solidFill>
                  <a:schemeClr val="tx1"/>
                </a:solidFill>
                <a:effectLst/>
                <a:latin typeface="+mn-lt"/>
                <a:ea typeface="+mn-ea"/>
                <a:cs typeface="+mn-cs"/>
              </a:rPr>
              <a:t> and s</a:t>
            </a:r>
            <a:r>
              <a:rPr lang="en-GB" sz="1200" b="0" i="0" kern="1200" dirty="0">
                <a:solidFill>
                  <a:schemeClr val="tx1"/>
                </a:solidFill>
                <a:effectLst/>
                <a:latin typeface="+mn-lt"/>
                <a:ea typeface="+mn-ea"/>
                <a:cs typeface="+mn-cs"/>
              </a:rPr>
              <a:t>erves a complete set of 255 (240 external) interrupts.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32</a:t>
            </a:fld>
            <a:endParaRPr lang="en-US"/>
          </a:p>
        </p:txBody>
      </p:sp>
    </p:spTree>
    <p:extLst>
      <p:ext uri="{BB962C8B-B14F-4D97-AF65-F5344CB8AC3E}">
        <p14:creationId xmlns:p14="http://schemas.microsoft.com/office/powerpoint/2010/main" val="3919519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24197722-70AB-4F08-8522-E9FF752FB082}" type="slidenum">
              <a:rPr lang="en-US" sz="1300" smtClean="0"/>
              <a:pPr/>
              <a:t>33</a:t>
            </a:fld>
            <a:endParaRPr lang="en-US" sz="13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external interrupts are managed and prioritized by the nested vector interrupt controller (NVIC).</a:t>
            </a:r>
            <a:r>
              <a:rPr lang="en-US" baseline="0" dirty="0"/>
              <a:t> A “nested interrupt” is an interrupt routine call within another active interrupt. This second interrupt is called “nested”.</a:t>
            </a:r>
          </a:p>
          <a:p>
            <a:r>
              <a:rPr lang="en-US" dirty="0"/>
              <a:t>There are two possible states:</a:t>
            </a:r>
            <a:r>
              <a:rPr lang="en-US" baseline="0" dirty="0"/>
              <a:t> the</a:t>
            </a:r>
            <a:r>
              <a:rPr lang="en-US" dirty="0"/>
              <a:t> “enable state”, which means that interrupts are recognized, and the “pending state”,</a:t>
            </a:r>
            <a:r>
              <a:rPr lang="en-US" baseline="0" dirty="0"/>
              <a:t> which</a:t>
            </a:r>
            <a:r>
              <a:rPr lang="en-US" dirty="0"/>
              <a:t> means that an interrupt has been requested and detected but is not serviced yet.</a:t>
            </a:r>
          </a:p>
          <a:p>
            <a:pPr marL="171450" indent="-171450">
              <a:buFontTx/>
              <a:buChar cha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CMSIS</a:t>
            </a:r>
            <a:r>
              <a:rPr lang="en-US" b="0" baseline="0" dirty="0"/>
              <a:t> is the</a:t>
            </a:r>
            <a:r>
              <a:rPr lang="en-US" b="0" dirty="0"/>
              <a:t> Cortex Microcontroller Software Interface Standard, a vendor-independent interface for debugging that also provides commands for controlling the NVIC.</a:t>
            </a:r>
          </a:p>
          <a:p>
            <a:pPr marL="0" indent="0">
              <a:buFontTx/>
              <a:buNone/>
            </a:pPr>
            <a:endParaRPr lang="en-US" dirty="0"/>
          </a:p>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Priority Mask Register: The PRIMASK register prevents activation of all exceptions with configurable priority. When</a:t>
            </a:r>
            <a:r>
              <a:rPr lang="en-GB" baseline="0" dirty="0"/>
              <a:t> the</a:t>
            </a:r>
            <a:r>
              <a:rPr lang="en-GB" dirty="0"/>
              <a:t> PRIMASK register bit is set, it prevents the activation of all exceptions with</a:t>
            </a:r>
            <a:r>
              <a:rPr lang="en-GB" baseline="0" dirty="0"/>
              <a:t> configurable priority</a:t>
            </a:r>
            <a:r>
              <a:rPr lang="en-GB" dirty="0"/>
              <a:t>. </a:t>
            </a:r>
          </a:p>
          <a:p>
            <a:endParaRPr lang="en-GB" dirty="0"/>
          </a:p>
          <a:p>
            <a:r>
              <a:rPr lang="en-GB" dirty="0"/>
              <a:t>This eliminates the problem of so-called data races. A data race occurs when two independent threats may access the same data. If one threat is manipulating data, another one also needs the, in this case unknown, order of operations. To prevent such a situation the PM flag is set.</a:t>
            </a:r>
          </a:p>
          <a:p>
            <a:endParaRPr lang="en-GB" dirty="0"/>
          </a:p>
          <a:p>
            <a:r>
              <a:rPr lang="en-GB" dirty="0"/>
              <a:t>The CMSIS-Core API provides dedicated commands to manipulate the PRIMASK and the PM flag.</a:t>
            </a:r>
          </a:p>
          <a:p>
            <a:endParaRPr lang="en-GB" dirty="0"/>
          </a:p>
          <a:p>
            <a:endParaRPr lang="en-GB" dirty="0"/>
          </a:p>
          <a:p>
            <a:endParaRPr lang="en-GB"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34</a:t>
            </a:fld>
            <a:endParaRPr lang="en-US"/>
          </a:p>
        </p:txBody>
      </p:sp>
    </p:spTree>
    <p:extLst>
      <p:ext uri="{BB962C8B-B14F-4D97-AF65-F5344CB8AC3E}">
        <p14:creationId xmlns:p14="http://schemas.microsoft.com/office/powerpoint/2010/main" val="2661895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07748D96-DC04-4737-84F5-F58A5A70D759}" type="slidenum">
              <a:rPr lang="en-US" sz="1300" smtClean="0"/>
              <a:pPr/>
              <a:t>35</a:t>
            </a:fld>
            <a:endParaRPr lang="en-US" sz="13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priority of nearly simultaneous interrupts is important. Here, </a:t>
            </a:r>
            <a:r>
              <a:rPr lang="en-US" baseline="0" dirty="0"/>
              <a:t>a</a:t>
            </a:r>
            <a:r>
              <a:rPr lang="en-US" dirty="0"/>
              <a:t> priority can be defined. The reset has the highest priority (-3)</a:t>
            </a:r>
            <a:r>
              <a:rPr lang="en-US" baseline="0" dirty="0"/>
              <a:t> and the external exceptions are adjustable to higher priorities. The values are stored in the interrupt priority register.</a:t>
            </a:r>
            <a:endParaRPr lang="en-US" dirty="0"/>
          </a:p>
          <a:p>
            <a:endParaRPr lang="en-US" dirty="0"/>
          </a:p>
          <a:p>
            <a:endParaRPr lang="en-US" b="1"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When multiple exceptions are valid at the same time (i.e. more than one exception occurs during execution of an instruction), they are handled by the core (after completing the execution of the current instruction), according to their</a:t>
            </a:r>
            <a:r>
              <a:rPr lang="en-GB" baseline="0" dirty="0"/>
              <a:t> </a:t>
            </a:r>
            <a:r>
              <a:rPr lang="en-GB" dirty="0"/>
              <a:t>priority.</a:t>
            </a:r>
            <a:r>
              <a:rPr lang="en-GB" baseline="0" dirty="0"/>
              <a:t>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36</a:t>
            </a:fld>
            <a:endParaRPr lang="en-US"/>
          </a:p>
        </p:txBody>
      </p:sp>
    </p:spTree>
    <p:extLst>
      <p:ext uri="{BB962C8B-B14F-4D97-AF65-F5344CB8AC3E}">
        <p14:creationId xmlns:p14="http://schemas.microsoft.com/office/powerpoint/2010/main" val="1978298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a:t>
            </a:r>
            <a:r>
              <a:rPr lang="en-US" baseline="0" dirty="0"/>
              <a:t> and the following slides, w</a:t>
            </a:r>
            <a:r>
              <a:rPr lang="en-US" dirty="0"/>
              <a:t>e are going to</a:t>
            </a:r>
            <a:r>
              <a:rPr lang="en-US" baseline="0" dirty="0"/>
              <a:t> explore the timing behavior of </a:t>
            </a:r>
            <a:r>
              <a:rPr lang="en-US" dirty="0"/>
              <a:t>the example</a:t>
            </a:r>
            <a:r>
              <a:rPr lang="en-US" baseline="0" dirty="0"/>
              <a:t> </a:t>
            </a:r>
            <a:r>
              <a:rPr lang="en-US" dirty="0"/>
              <a:t>that we are using in</a:t>
            </a:r>
            <a:r>
              <a:rPr lang="en-US" baseline="0" dirty="0"/>
              <a:t> this module (</a:t>
            </a:r>
            <a:r>
              <a:rPr lang="en-US" dirty="0"/>
              <a:t>the switched</a:t>
            </a:r>
            <a:r>
              <a:rPr lang="en-US" baseline="0" dirty="0"/>
              <a:t> LED).</a:t>
            </a:r>
          </a:p>
          <a:p>
            <a:endParaRPr lang="en-US" baseline="0" dirty="0"/>
          </a:p>
          <a:p>
            <a:r>
              <a:rPr lang="en-US" dirty="0"/>
              <a:t>The timing analysis is made with the help of a logic analyzer. In our experiment, we learned</a:t>
            </a:r>
            <a:r>
              <a:rPr lang="en-US" baseline="0" dirty="0"/>
              <a:t> that the switch is pressed for 0.21s, and the ISR is triggered in response to the falling edge of the signal switch.   The DBG_MAIN signal is the debug signal that toggles on every loop iteration of our main code. </a:t>
            </a:r>
            <a:r>
              <a:rPr lang="en-US" dirty="0"/>
              <a:t>Here, the interrupts seem not to be working, because the DMG_MAIN</a:t>
            </a:r>
            <a:r>
              <a:rPr lang="en-US" baseline="0" dirty="0"/>
              <a:t> signal </a:t>
            </a:r>
            <a:r>
              <a:rPr lang="en-US" dirty="0"/>
              <a:t>is running continuously. </a:t>
            </a:r>
          </a:p>
          <a:p>
            <a:endParaRPr lang="en-US" dirty="0"/>
          </a:p>
          <a:p>
            <a:r>
              <a:rPr lang="en-US" dirty="0"/>
              <a:t>Isn’t it? The answer will be investigated in the lab exercise.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37</a:t>
            </a:fld>
            <a:endParaRPr lang="en-US"/>
          </a:p>
        </p:txBody>
      </p:sp>
    </p:spTree>
    <p:extLst>
      <p:ext uri="{BB962C8B-B14F-4D97-AF65-F5344CB8AC3E}">
        <p14:creationId xmlns:p14="http://schemas.microsoft.com/office/powerpoint/2010/main" val="3706681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22E37533-344D-4CEE-B01D-70736FA6C7B3}" type="slidenum">
              <a:rPr lang="en-US" sz="1300" smtClean="0"/>
              <a:pPr/>
              <a:t>38</a:t>
            </a:fld>
            <a:endParaRPr lang="en-US" sz="13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very important aspect of interrupts is “latency”.</a:t>
            </a:r>
          </a:p>
          <a:p>
            <a:r>
              <a:rPr lang="en-US" dirty="0"/>
              <a:t>Latency is defined as the time delay between when the interrupts are triggered, and when</a:t>
            </a:r>
            <a:r>
              <a:rPr lang="en-US" baseline="0" dirty="0"/>
              <a:t> </a:t>
            </a:r>
            <a:r>
              <a:rPr lang="en-US" dirty="0"/>
              <a:t>the interrupt service routine </a:t>
            </a:r>
            <a:r>
              <a:rPr lang="en-US" baseline="0" dirty="0"/>
              <a:t>begins to execute.  </a:t>
            </a:r>
            <a:r>
              <a:rPr lang="en-US" dirty="0"/>
              <a:t>In some</a:t>
            </a:r>
            <a:r>
              <a:rPr lang="en-US" baseline="0" dirty="0"/>
              <a:t> applications, latency is critical; for example, when an analog waveform is sampled. </a:t>
            </a:r>
            <a:endParaRPr lang="en-US" dirty="0"/>
          </a:p>
          <a:p>
            <a:endParaRPr lang="en-US" dirty="0"/>
          </a:p>
          <a:p>
            <a:r>
              <a:rPr lang="en-US" dirty="0"/>
              <a:t>There are several side-effects that</a:t>
            </a:r>
            <a:r>
              <a:rPr lang="en-US" baseline="0" dirty="0"/>
              <a:t> can affect latency, which has</a:t>
            </a:r>
            <a:r>
              <a:rPr lang="en-US" dirty="0"/>
              <a:t> to be taken into consideration. For example, latency is affected if the</a:t>
            </a:r>
            <a:r>
              <a:rPr lang="en-US" baseline="0" dirty="0"/>
              <a:t> current executing instruction is finished or abandoned.</a:t>
            </a:r>
          </a:p>
          <a:p>
            <a:endParaRPr lang="en-US" dirty="0"/>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A332EB48-B1EB-4CA5-BBCC-F34706F7555A}" type="slidenum">
              <a:rPr lang="en-US" sz="1300" smtClean="0"/>
              <a:pPr/>
              <a:t>39</a:t>
            </a:fld>
            <a:endParaRPr lang="en-US"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maximum interrupt frequency equals the CPU clock frequency, divided by the sum of the interrupt service routine, plus the interrupt overhead cycles.</a:t>
            </a:r>
          </a:p>
          <a:p>
            <a:r>
              <a:rPr lang="en-US" dirty="0"/>
              <a:t>Note</a:t>
            </a:r>
            <a:r>
              <a:rPr lang="en-US" baseline="0" dirty="0"/>
              <a:t> that t</a:t>
            </a:r>
            <a:r>
              <a:rPr lang="en-US" dirty="0"/>
              <a:t>he higher the interrupt frequency, the</a:t>
            </a:r>
            <a:r>
              <a:rPr lang="en-US" baseline="0" dirty="0"/>
              <a:t> </a:t>
            </a:r>
            <a:r>
              <a:rPr lang="en-US" dirty="0"/>
              <a:t>less the less time there is for the CPU to execute other code.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a:t>Let’s consider the following example:</a:t>
            </a:r>
          </a:p>
          <a:p>
            <a:pPr marL="0" indent="0">
              <a:buNone/>
            </a:pPr>
            <a:r>
              <a:rPr lang="en-GB" baseline="0" dirty="0"/>
              <a:t>Using a switch, we want to change the color of an RGB LED when it is pressed. To do this, we apply an external switch to a GPIO pin on the controller. In order to prevent the GPIO pin from being  “open”, we will use a pull-up resistor as shown in the slide.</a:t>
            </a:r>
          </a:p>
          <a:p>
            <a:pPr marL="0" indent="0">
              <a:buNone/>
            </a:pPr>
            <a:endParaRPr lang="en-GB" baseline="0" dirty="0"/>
          </a:p>
          <a:p>
            <a:pPr marL="0" indent="0">
              <a:buNone/>
            </a:pPr>
            <a:r>
              <a:rPr lang="en-GB" baseline="0" dirty="0"/>
              <a:t>In the following slides, you will see how to implement interrupts by using this example system.</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598073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take several design-time decisions, related to the interrupt</a:t>
            </a:r>
            <a:r>
              <a:rPr lang="en-US" baseline="0" dirty="0"/>
              <a:t> implementation, when we are w</a:t>
            </a:r>
            <a:r>
              <a:rPr lang="en-US" dirty="0"/>
              <a:t>e are designing a program</a:t>
            </a:r>
            <a:r>
              <a:rPr lang="en-US" baseline="0" dirty="0"/>
              <a:t> with interrupts.</a:t>
            </a:r>
          </a:p>
          <a:p>
            <a:r>
              <a:rPr lang="en-US" baseline="0" dirty="0"/>
              <a:t>First, we must consider the amount of work that will be assigned to an interrupt. We have to deal with the time that is going to be spent in between ISR and other code. If we have multiple ISRs, it is better to assign them to perform only critical work, and to buffer the rest for later processing.</a:t>
            </a:r>
          </a:p>
          <a:p>
            <a:endParaRPr lang="en-US" baseline="0" dirty="0"/>
          </a:p>
          <a:p>
            <a:r>
              <a:rPr lang="en-US" baseline="0" dirty="0"/>
              <a:t>Another important question is whether ISRs should be in charge to re-enable interrupts?  Because we do not want to have an ISR running for long with all interrupts disabled, it might be preferable for a long-running ISR to re-enable interrupts. On the other hand, if an ISR is fast and efficient, then there is no need for such action. </a:t>
            </a:r>
          </a:p>
          <a:p>
            <a:endParaRPr lang="en-US" baseline="0" dirty="0"/>
          </a:p>
          <a:p>
            <a:r>
              <a:rPr lang="en-US" baseline="0" dirty="0"/>
              <a:t>One way to communicate between ISR and other code is software data buffering, which is generally used as a communication interface. We must always keep data integrity and race conditions in mind.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40</a:t>
            </a:fld>
            <a:endParaRPr lang="en-US"/>
          </a:p>
        </p:txBody>
      </p:sp>
    </p:spTree>
    <p:extLst>
      <p:ext uri="{BB962C8B-B14F-4D97-AF65-F5344CB8AC3E}">
        <p14:creationId xmlns:p14="http://schemas.microsoft.com/office/powerpoint/2010/main" val="3813572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725A623E-3345-4A65-887F-B18666FB9F65}" type="slidenum">
              <a:rPr lang="en-US" sz="1300" smtClean="0"/>
              <a:pPr/>
              <a:t>41</a:t>
            </a:fld>
            <a:endParaRPr lang="en-US" sz="13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optimize code</a:t>
            </a:r>
            <a:r>
              <a:rPr lang="en-US" baseline="0" dirty="0"/>
              <a:t> generation and improve runtime, the compiler makes some assumptions about code behavior. One key assumption is that all data behave in an atomic manner, whether it does or not. Because changes from outside are not expected, some variables may be loaded into registers (performance improvements), and write back register values back to memory at the end of the procedure, or when there is a need. </a:t>
            </a:r>
          </a:p>
          <a:p>
            <a:endParaRPr lang="en-US" baseline="0" dirty="0"/>
          </a:p>
          <a:p>
            <a:r>
              <a:rPr lang="en-US" baseline="0" dirty="0"/>
              <a:t>T</a:t>
            </a:r>
            <a:r>
              <a:rPr lang="en-US" sz="2000" dirty="0"/>
              <a:t>his optimization can fail, however.</a:t>
            </a:r>
          </a:p>
          <a:p>
            <a:pPr lvl="0"/>
            <a:endParaRPr lang="en-US" sz="1800" b="1" dirty="0"/>
          </a:p>
          <a:p>
            <a:pPr lvl="0"/>
            <a:r>
              <a:rPr lang="en-US" sz="1800" dirty="0"/>
              <a:t>For</a:t>
            </a:r>
            <a:r>
              <a:rPr lang="en-US" sz="1800" baseline="0" dirty="0"/>
              <a:t> example, the application is </a:t>
            </a:r>
            <a:r>
              <a:rPr lang="en-US" sz="1800" dirty="0"/>
              <a:t>reading from input port, polling for key press,</a:t>
            </a:r>
            <a:r>
              <a:rPr lang="en-US" sz="1800" baseline="0" dirty="0"/>
              <a:t> and the switch state is represented by the variable SW_0.</a:t>
            </a:r>
          </a:p>
          <a:p>
            <a:pPr lvl="0"/>
            <a:endParaRPr lang="en-US" sz="1600" dirty="0"/>
          </a:p>
          <a:p>
            <a:pPr lvl="0"/>
            <a:r>
              <a:rPr lang="en-US" sz="1600" dirty="0"/>
              <a:t>If SW_0 is changed by</a:t>
            </a:r>
            <a:r>
              <a:rPr lang="en-US" sz="1600" baseline="0" dirty="0"/>
              <a:t> an interrupt routine, this change will not be recognized, as this variable will not update within the while loop.</a:t>
            </a:r>
          </a:p>
          <a:p>
            <a:pPr lvl="0"/>
            <a:endParaRPr lang="en-US" sz="1600" baseline="0" dirty="0"/>
          </a:p>
          <a:p>
            <a:pPr lvl="0"/>
            <a:r>
              <a:rPr lang="en-US" sz="1600" baseline="0" dirty="0"/>
              <a:t>Other situations that might prompt failure are indicated in the slide.</a:t>
            </a:r>
            <a:endParaRPr lang="en-US" sz="1600" dirty="0"/>
          </a:p>
          <a:p>
            <a:endParaRPr lang="en-US" dirty="0"/>
          </a:p>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1A7F097B-6810-4341-AA8B-BB832BA88583}" type="slidenum">
              <a:rPr lang="en-US" sz="1300" smtClean="0"/>
              <a:pPr/>
              <a:t>42</a:t>
            </a:fld>
            <a:endParaRPr lang="en-US" sz="13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a:t>
            </a:r>
            <a:r>
              <a:rPr lang="en-US" baseline="0" dirty="0"/>
              <a:t> indicator for potential external changes is the compiler keyword “volatile”.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Volatile data is data which may be changed in other parts of the software.</a:t>
            </a:r>
          </a:p>
          <a:p>
            <a:endParaRPr lang="en-US" baseline="0" dirty="0"/>
          </a:p>
          <a:p>
            <a:r>
              <a:rPr lang="en-US" baseline="0" dirty="0"/>
              <a:t>If a variable is declared using volatile, e.g., volatile </a:t>
            </a:r>
            <a:r>
              <a:rPr lang="en-US" baseline="0" dirty="0" err="1"/>
              <a:t>int</a:t>
            </a:r>
            <a:r>
              <a:rPr lang="en-US" baseline="0" dirty="0"/>
              <a:t> a; then a compiler will reload the variable before every use. However, be careful with the use of this declaration, because volatile may slow down your code – especially very efficient, atomic code – significantly.</a:t>
            </a:r>
            <a:endParaRPr lang="en-US" dirty="0"/>
          </a:p>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2794DCE4-AC5D-4D74-BEAC-CB1352309C52}" type="slidenum">
              <a:rPr lang="en-US" sz="1300" smtClean="0"/>
              <a:pPr/>
              <a:t>43</a:t>
            </a:fld>
            <a:endParaRPr lang="en-US" sz="13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a:t>
            </a:r>
            <a:r>
              <a:rPr lang="en-US" baseline="0" dirty="0"/>
              <a:t> good example is a clock application:</a:t>
            </a:r>
          </a:p>
          <a:p>
            <a:endParaRPr lang="en-US" baseline="0" dirty="0"/>
          </a:p>
          <a:p>
            <a:r>
              <a:rPr lang="en-US" baseline="0" dirty="0"/>
              <a:t>It is called at 1Hz by an interrupt, increasing the seconds-counter by 1. The timer interrupt not only performs the atomic operation of increasing the counter, but also check the correct assignment to minutes, hours and days.  Additionally, a routine defines </a:t>
            </a:r>
            <a:r>
              <a:rPr lang="en-US" baseline="0" dirty="0" err="1"/>
              <a:t>GetDateTime</a:t>
            </a:r>
            <a:r>
              <a:rPr lang="en-US" baseline="0" dirty="0"/>
              <a:t>, copying the data to a </a:t>
            </a:r>
            <a:r>
              <a:rPr lang="en-US" baseline="0" dirty="0" err="1"/>
              <a:t>DateTimeType</a:t>
            </a:r>
            <a:r>
              <a:rPr lang="en-US" baseline="0" dirty="0"/>
              <a:t> pointer.</a:t>
            </a:r>
          </a:p>
          <a:p>
            <a:endParaRPr lang="en-US" baseline="0" dirty="0"/>
          </a:p>
          <a:p>
            <a:r>
              <a:rPr lang="en-US" dirty="0"/>
              <a:t>Now, if there is poor</a:t>
            </a:r>
            <a:r>
              <a:rPr lang="en-US" baseline="0" dirty="0"/>
              <a:t> timing between interrupt and function call, an inconsistent situation may occur, as indicated in the next slide. This situation is called “data race condition”.</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333EF016-1946-47A6-9750-58638ECC1C7C}" type="slidenum">
              <a:rPr lang="en-US" sz="1300" smtClean="0"/>
              <a:pPr/>
              <a:t>44</a:t>
            </a:fld>
            <a:endParaRPr lang="en-US" sz="13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latin typeface="+mn-lt"/>
                <a:cs typeface="Courier New" panose="02070309020205020404" pitchFamily="49" charset="0"/>
              </a:rPr>
              <a:t>The problem arises when</a:t>
            </a:r>
            <a:r>
              <a:rPr lang="en-GB" baseline="0" dirty="0">
                <a:latin typeface="+mn-lt"/>
                <a:cs typeface="Courier New" panose="02070309020205020404" pitchFamily="49" charset="0"/>
              </a:rPr>
              <a:t> an interrupt is triggered during the execution of the </a:t>
            </a:r>
            <a:r>
              <a:rPr lang="en-GB" baseline="0" dirty="0" err="1">
                <a:latin typeface="+mn-lt"/>
                <a:cs typeface="Courier New" panose="02070309020205020404" pitchFamily="49" charset="0"/>
              </a:rPr>
              <a:t>GetDateTime</a:t>
            </a:r>
            <a:r>
              <a:rPr lang="en-GB" baseline="0" dirty="0">
                <a:latin typeface="+mn-lt"/>
                <a:cs typeface="Courier New" panose="02070309020205020404" pitchFamily="49" charset="0"/>
              </a:rPr>
              <a:t> function, while it is updating DT. The interrupt service routine changed the current time, which has as a result to update the rest of the DT members with the new values. Consequently, the DT </a:t>
            </a:r>
            <a:r>
              <a:rPr lang="en-US" baseline="0" dirty="0"/>
              <a:t>beginning of data is older than the end, and therefore they are inconsistent</a:t>
            </a:r>
            <a:r>
              <a:rPr lang="en-GB" baseline="0" dirty="0">
                <a:latin typeface="+mn-lt"/>
                <a:cs typeface="Courier New" panose="02070309020205020404" pitchFamily="49" charset="0"/>
              </a:rPr>
              <a:t>. This faulty update of DT variable is called “race condition”. </a:t>
            </a:r>
            <a:endParaRPr lang="en-GB" dirty="0">
              <a:latin typeface="+mn-lt"/>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latin typeface="+mn-lt"/>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a:latin typeface="+mn-lt"/>
                <a:cs typeface="Courier New" panose="02070309020205020404" pitchFamily="49" charset="0"/>
              </a:rPr>
              <a:t>Race condition: </a:t>
            </a:r>
            <a:r>
              <a:rPr lang="en-US" dirty="0">
                <a:latin typeface="+mn-lt"/>
                <a:cs typeface="Courier New" panose="02070309020205020404" pitchFamily="49" charset="0"/>
              </a:rPr>
              <a:t>Anomalous behavior due to unexpected critical dependence on the relative timing of events. The result of example code depends on the relative timing of the read and write operations.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mn-lt"/>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urier New" panose="02070309020205020404" pitchFamily="49" charset="0"/>
              </a:rPr>
              <a:t>This problem</a:t>
            </a:r>
            <a:r>
              <a:rPr lang="en-US" baseline="0" dirty="0">
                <a:latin typeface="+mn-lt"/>
                <a:cs typeface="Courier New" panose="02070309020205020404" pitchFamily="49" charset="0"/>
              </a:rPr>
              <a:t> is not simple to solve.  Usually, it is a good idea to turn off the interrupts at the beginning of </a:t>
            </a:r>
            <a:r>
              <a:rPr lang="en-US" baseline="0" dirty="0" err="1">
                <a:latin typeface="+mn-lt"/>
                <a:cs typeface="Courier New" panose="02070309020205020404" pitchFamily="49" charset="0"/>
              </a:rPr>
              <a:t>GetDateTime</a:t>
            </a:r>
            <a:r>
              <a:rPr lang="en-US" baseline="0" dirty="0">
                <a:latin typeface="+mn-lt"/>
                <a:cs typeface="Courier New" panose="02070309020205020404" pitchFamily="49" charset="0"/>
              </a:rPr>
              <a:t> (), using the PRIMASK PM-flag, and turn it on again later.  However, this may lead to missing an interrupt event and a 1-second-count, and the consequence is an incorrect time.</a:t>
            </a:r>
            <a:endParaRPr lang="en-US" dirty="0">
              <a:latin typeface="+mn-lt"/>
              <a:cs typeface="Courier New" panose="02070309020205020404" pitchFamily="49" charset="0"/>
            </a:endParaRPr>
          </a:p>
          <a:p>
            <a:endParaRPr lang="en-US" dirty="0"/>
          </a:p>
          <a:p>
            <a:endParaRPr lang="en-US" dirty="0"/>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data</a:t>
            </a:r>
            <a:r>
              <a:rPr lang="en-US" baseline="0" dirty="0"/>
              <a:t> that have to be protected are those which are potentially changed by an ISR, and require multiple instructions to read or write (non-atomic access). </a:t>
            </a:r>
          </a:p>
          <a:p>
            <a:endParaRPr lang="en-US" dirty="0"/>
          </a:p>
          <a:p>
            <a:r>
              <a:rPr lang="en-US" dirty="0"/>
              <a:t>There are many boundary conditions</a:t>
            </a:r>
            <a:r>
              <a:rPr lang="en-US" baseline="0" dirty="0"/>
              <a:t> to be met. For instance, if only ISR/task writes to a data object, then we must ensure that data is not overwritten partway through being read. Consequently, writer and reader should not interrupt each other. Additionally, in the case of multiple ISRs that can write to data object, then we have to ensure that writers don’t interrupt each other as well.</a:t>
            </a:r>
          </a:p>
          <a:p>
            <a:endParaRPr lang="en-US" baseline="0" dirty="0"/>
          </a:p>
          <a:p>
            <a:pPr marL="0" indent="0">
              <a:buFontTx/>
              <a:buNone/>
            </a:pPr>
            <a:endParaRPr lang="en-US" baseline="0" dirty="0"/>
          </a:p>
          <a:p>
            <a:endParaRPr lang="en-US" dirty="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5EAE173A-14CE-4BC8-BBF0-AD715FDA7AA8}" type="slidenum">
              <a:rPr lang="en-US" sz="1300" smtClean="0"/>
              <a:pPr/>
              <a:t>45</a:t>
            </a:fld>
            <a:endParaRPr lang="en-US"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523CCCC0-B871-43CF-AC10-78EC2D1BE99C}" type="slidenum">
              <a:rPr lang="en-US" sz="1300" smtClean="0"/>
              <a:pPr/>
              <a:t>46</a:t>
            </a:fld>
            <a:endParaRPr lang="en-US" sz="1300"/>
          </a:p>
        </p:txBody>
      </p:sp>
      <p:sp>
        <p:nvSpPr>
          <p:cNvPr id="82947" name="Rectangle 2"/>
          <p:cNvSpPr>
            <a:spLocks noGrp="1" noChangeArrowheads="1"/>
          </p:cNvSpPr>
          <p:nvPr>
            <p:ph type="body"/>
          </p:nvPr>
        </p:nvSpPr>
        <p:spPr>
          <a:xfrm>
            <a:off x="913947" y="4343797"/>
            <a:ext cx="5028974" cy="18466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457200"/>
            <a:endParaRPr lang="en-US"/>
          </a:p>
        </p:txBody>
      </p:sp>
      <p:sp>
        <p:nvSpPr>
          <p:cNvPr id="82948" name="Rectangle 3"/>
          <p:cNvSpPr>
            <a:spLocks noGrp="1" noRot="1" noChangeAspect="1" noChangeArrowheads="1" noTextEdit="1"/>
          </p:cNvSpPr>
          <p:nvPr>
            <p:ph type="sldImg" idx="1"/>
          </p:nvPr>
        </p:nvSpPr>
        <p:spPr>
          <a:xfrm>
            <a:off x="392113" y="692150"/>
            <a:ext cx="6070600" cy="3416300"/>
          </a:xfrm>
          <a:solidFill>
            <a:srgbClr val="FFFFFF"/>
          </a:solid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One</a:t>
            </a:r>
            <a:r>
              <a:rPr lang="en-US" baseline="0" dirty="0"/>
              <a:t> solution is to briefly disable preemption. To prevent any interruption during critical section execution. If we know that an ISR (or more) can write to the shared data object, we need then to disable interrupts. This can be achieved with the help of CMSIS-CORE. by saving the current PRIMASK state into a temporary variable, disabling interrupts, executing the critical code section and, finally, restoring the PRIMASK register status. </a:t>
            </a:r>
          </a:p>
          <a:p>
            <a:endParaRPr lang="en-US" baseline="0" dirty="0"/>
          </a:p>
          <a:p>
            <a:r>
              <a:rPr lang="en-US" baseline="0" dirty="0"/>
              <a:t>In general, you should avoid disabling interrupts since it may affect other processing requests. If you need to disable interrupts, try to do it for as few instructions as possible, in order to make the time of the interrupt as short as possible.</a:t>
            </a:r>
          </a:p>
          <a:p>
            <a:endParaRPr lang="en-US" baseline="0" dirty="0"/>
          </a:p>
          <a:p>
            <a:endParaRPr lang="en-US" dirty="0"/>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2B638F6C-68D9-4D0D-8193-639A3CED4D95}" type="slidenum">
              <a:rPr lang="en-US" sz="1300" smtClean="0"/>
              <a:pPr/>
              <a:t>47</a:t>
            </a:fld>
            <a:endParaRPr 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detect when a switch is pressed or not: polling and use of interrupts.</a:t>
            </a:r>
            <a:endParaRPr lang="en-GB" dirty="0"/>
          </a:p>
          <a:p>
            <a:endParaRPr lang="en-GB" dirty="0"/>
          </a:p>
          <a:p>
            <a:r>
              <a:rPr lang="en-GB" dirty="0"/>
              <a:t>Polling</a:t>
            </a:r>
            <a:r>
              <a:rPr lang="en-GB" baseline="0" dirty="0"/>
              <a:t> is the method in which the microcontroller is continuously checking the status of a flag. </a:t>
            </a:r>
            <a:r>
              <a:rPr lang="en-GB" dirty="0"/>
              <a:t>It</a:t>
            </a:r>
            <a:r>
              <a:rPr lang="en-GB" baseline="0" dirty="0"/>
              <a:t> is slow, inefficient and is poorly scalable: The more GPIO or other events have to be polled, the more time is needed. So there is a natural limit to the number of supervised GPIOs possible at a given processor speed.</a:t>
            </a:r>
          </a:p>
          <a:p>
            <a:endParaRPr lang="en-GB" baseline="0" dirty="0"/>
          </a:p>
          <a:p>
            <a:r>
              <a:rPr lang="en-GB" dirty="0"/>
              <a:t>However,</a:t>
            </a:r>
            <a:r>
              <a:rPr lang="en-GB" baseline="0" dirty="0"/>
              <a:t> an interrupt-based routine only runs the code when it is called/initiated by the internet-service routine. This routine directly executes addressed code, sometimes without any CPU interaction. Therefore it is fully scalable, because it is independent from the number of monitored events, so the supervision doesn’t consume CPU time.</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2907143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term</a:t>
            </a:r>
            <a:r>
              <a:rPr lang="en-GB" baseline="0" dirty="0"/>
              <a:t> “interrupt” is self-explanatory: according to its priority, it interrupts (nearly) everything in order to execute its own code. While each interrupt’s configuration determines what is actually interrupted, if the interrupt is active, then regular program code will be stopped. </a:t>
            </a:r>
          </a:p>
          <a:p>
            <a:endParaRPr lang="en-GB" baseline="0" dirty="0"/>
          </a:p>
          <a:p>
            <a:r>
              <a:rPr lang="en-GB" baseline="0" dirty="0"/>
              <a:t>After stopping the main code, some hardwired routines such as saving registers are performed, before the interrupt routine is started. </a:t>
            </a:r>
          </a:p>
          <a:p>
            <a:endParaRPr lang="en-GB" baseline="0" dirty="0"/>
          </a:p>
          <a:p>
            <a:r>
              <a:rPr lang="en-GB" baseline="0" dirty="0"/>
              <a:t>All steps will be reversed after the interrupt routine is finished, and the regular program execution continues.</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4216256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Interrupt</a:t>
            </a:r>
            <a:r>
              <a:rPr lang="en-GB" baseline="0" dirty="0"/>
              <a:t>s are classified as asynchronous. Asynchronous stands for non-predictable, event-driven, and needs a dedicated trigger.</a:t>
            </a:r>
          </a:p>
          <a:p>
            <a:pPr marL="0" indent="0">
              <a:buFontTx/>
              <a:buNone/>
            </a:pPr>
            <a:endParaRPr lang="en-GB" baseline="0" dirty="0"/>
          </a:p>
          <a:p>
            <a:pPr marL="0" indent="0">
              <a:buFontTx/>
              <a:buNone/>
            </a:pPr>
            <a:r>
              <a:rPr lang="en-GB" baseline="0" dirty="0"/>
              <a:t>Therefore, asynchronous controller internal events need to be generated, and these are normally hardware-based pre-processed. In the next step, linked by an internal jump to a dedicated memory area, this code may directly be executed within any significant involvement of the CPU.</a:t>
            </a:r>
          </a:p>
          <a:p>
            <a:pPr marL="0" indent="0">
              <a:buFontTx/>
              <a:buNone/>
            </a:pPr>
            <a:endParaRPr lang="en-GB" baseline="0" dirty="0"/>
          </a:p>
          <a:p>
            <a:pPr marL="0" indent="0">
              <a:buFontTx/>
              <a:buNone/>
            </a:pPr>
            <a:r>
              <a:rPr lang="en-GB" baseline="0" dirty="0"/>
              <a:t>This is fundamental for microcontroller programming, because it allows for minimalism, special task design, energy, and runtime sensitivity. So the controller must be prevented from doing unnecessary tasks by operating in a passive mode as long as possible, responding mostly to events and triggers only. Based on this principle, multithreading can be emulated by hardware interrupts without the need for an operating system: The basic operation runs in a main task. Whenever something important happens, this task can be interrupted for a prioritized one.</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4049995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Going back to our example, the program can be divided into three segments: the main code, the ISR and a global variable.</a:t>
            </a:r>
          </a:p>
          <a:p>
            <a:endParaRPr lang="en-GB" baseline="0" dirty="0"/>
          </a:p>
          <a:p>
            <a:r>
              <a:rPr lang="en-GB" baseline="0" dirty="0"/>
              <a:t>As shown in the slide, the main code does the initialization, lights the RGB LED according to the global variable value, and toggles the debug line for every loop iteration.</a:t>
            </a:r>
          </a:p>
          <a:p>
            <a:r>
              <a:rPr lang="en-GB" baseline="0" dirty="0"/>
              <a:t> </a:t>
            </a:r>
          </a:p>
          <a:p>
            <a:r>
              <a:rPr lang="en-GB" baseline="0" dirty="0"/>
              <a:t>The ISR is triggered only when the switched is pressed and is incrementing the global variable value. The ISR also sets the debug line whenever it is executing.</a:t>
            </a:r>
          </a:p>
          <a:p>
            <a:pPr marL="0" indent="0">
              <a:buNone/>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130611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In this slide,</a:t>
            </a:r>
            <a:r>
              <a:rPr lang="en-GB" baseline="0" dirty="0"/>
              <a:t> the exception handling is shown in the source code. </a:t>
            </a:r>
            <a:r>
              <a:rPr lang="en-GB" sz="1200" b="0" i="0" u="none" strike="noStrike" kern="1200" baseline="0" dirty="0">
                <a:solidFill>
                  <a:schemeClr val="tx1"/>
                </a:solidFill>
                <a:latin typeface="+mn-lt"/>
                <a:ea typeface="+mn-ea"/>
                <a:cs typeface="+mn-cs"/>
              </a:rPr>
              <a:t>An exception is any condition that needs to halt normal execution of the instructions, such as core resets, failures, interrupts.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latin typeface="+mn-lt"/>
              <a:ea typeface="+mn-ea"/>
              <a:cs typeface="+mn-cs"/>
            </a:endParaRPr>
          </a:p>
          <a:p>
            <a:r>
              <a:rPr lang="en-GB" baseline="0" dirty="0"/>
              <a:t>(Note that the </a:t>
            </a:r>
            <a:r>
              <a:rPr lang="en-GB" baseline="0" dirty="0" err="1"/>
              <a:t>colors</a:t>
            </a:r>
            <a:r>
              <a:rPr lang="en-GB" baseline="0" dirty="0"/>
              <a:t> refer to the </a:t>
            </a:r>
            <a:r>
              <a:rPr lang="en-GB" baseline="0" dirty="0" err="1"/>
              <a:t>colors</a:t>
            </a:r>
            <a:r>
              <a:rPr lang="en-GB" baseline="0" dirty="0"/>
              <a:t> as used in the previous slide.)</a:t>
            </a:r>
          </a:p>
          <a:p>
            <a:endParaRPr lang="en-GB" baseline="0" dirty="0"/>
          </a:p>
          <a:p>
            <a:r>
              <a:rPr lang="en-GB" baseline="0" dirty="0"/>
              <a:t>The functional code of incrementing the counter (yellow: definition and initialization line) is located in the interrupt service routine (red): It is activated by an interrupt on the pin to which the switch is connected. Here, a counter is incremented and controlling the RGB LED.</a:t>
            </a:r>
          </a:p>
          <a:p>
            <a:endParaRPr lang="en-GB" baseline="0" dirty="0"/>
          </a:p>
          <a:p>
            <a:r>
              <a:rPr lang="en-GB" baseline="0" dirty="0"/>
              <a:t>In the main routine (brown) only the initialization and the connection of the ports to the ISR are made.</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1216949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Tree>
    <p:extLst>
      <p:ext uri="{BB962C8B-B14F-4D97-AF65-F5344CB8AC3E}">
        <p14:creationId xmlns:p14="http://schemas.microsoft.com/office/powerpoint/2010/main" val="29427416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122692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292136977"/>
      </p:ext>
    </p:extLst>
  </p:cSld>
  <p:clrMapOvr>
    <a:masterClrMapping/>
  </p:clrMapOvr>
  <p:transition>
    <p:pull dir="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kumimoji="0" lang="en-GB" dirty="0"/>
              <a:t>Click to Edit Title</a:t>
            </a:r>
            <a:endParaRPr kumimoji="0" lang="en-US" dirty="0"/>
          </a:p>
        </p:txBody>
      </p:sp>
      <p:sp>
        <p:nvSpPr>
          <p:cNvPr id="3" name="Content Placeholder 2"/>
          <p:cNvSpPr>
            <a:spLocks noGrp="1"/>
          </p:cNvSpPr>
          <p:nvPr>
            <p:ph sz="half" idx="1" hasCustomPrompt="1"/>
          </p:nvPr>
        </p:nvSpPr>
        <p:spPr>
          <a:xfrm>
            <a:off x="480002" y="1440000"/>
            <a:ext cx="5275712"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dirty="0"/>
              <a:t>Click to edit text</a:t>
            </a:r>
          </a:p>
          <a:p>
            <a:pPr lvl="1" eaLnBrk="1" latinLnBrk="0" hangingPunct="1"/>
            <a:r>
              <a:rPr lang="en-GB" dirty="0"/>
              <a:t>Second level</a:t>
            </a:r>
          </a:p>
          <a:p>
            <a:pPr lvl="2" eaLnBrk="1" latinLnBrk="0" hangingPunct="1"/>
            <a:r>
              <a:rPr lang="en-GB" dirty="0"/>
              <a:t>Third level</a:t>
            </a:r>
          </a:p>
          <a:p>
            <a:pPr lvl="3" eaLnBrk="1" latinLnBrk="0" hangingPunct="1"/>
            <a:r>
              <a:rPr lang="en-GB" dirty="0"/>
              <a:t>Fourth level</a:t>
            </a:r>
          </a:p>
          <a:p>
            <a:pPr lvl="4" eaLnBrk="1" latinLnBrk="0" hangingPunct="1"/>
            <a:r>
              <a:rPr lang="en-GB" dirty="0"/>
              <a:t>Fifth level</a:t>
            </a:r>
            <a:endParaRPr kumimoji="0" lang="en-US" dirty="0"/>
          </a:p>
        </p:txBody>
      </p:sp>
      <p:sp>
        <p:nvSpPr>
          <p:cNvPr id="4" name="Content Placeholder 3"/>
          <p:cNvSpPr>
            <a:spLocks noGrp="1"/>
          </p:cNvSpPr>
          <p:nvPr>
            <p:ph sz="half" idx="2" hasCustomPrompt="1"/>
          </p:nvPr>
        </p:nvSpPr>
        <p:spPr>
          <a:xfrm>
            <a:off x="6077782" y="1440000"/>
            <a:ext cx="5562551"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dirty="0"/>
              <a:t>Click to edit text</a:t>
            </a:r>
          </a:p>
          <a:p>
            <a:pPr lvl="1" eaLnBrk="1" latinLnBrk="0" hangingPunct="1"/>
            <a:r>
              <a:rPr lang="en-GB" dirty="0"/>
              <a:t>Second level</a:t>
            </a:r>
          </a:p>
          <a:p>
            <a:pPr lvl="2" eaLnBrk="1" latinLnBrk="0" hangingPunct="1"/>
            <a:r>
              <a:rPr lang="en-GB" dirty="0"/>
              <a:t>Third level</a:t>
            </a:r>
          </a:p>
          <a:p>
            <a:pPr lvl="3" eaLnBrk="1" latinLnBrk="0" hangingPunct="1"/>
            <a:r>
              <a:rPr lang="en-GB" dirty="0"/>
              <a:t>Fourth level</a:t>
            </a:r>
          </a:p>
          <a:p>
            <a:pPr lvl="4" eaLnBrk="1" latinLnBrk="0" hangingPunct="1"/>
            <a:r>
              <a:rPr lang="en-GB" dirty="0"/>
              <a:t>Fifth level</a:t>
            </a:r>
            <a:endParaRPr kumimoji="0"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105963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 id="2147485541" r:id="rId42"/>
    <p:sldLayoutId id="2147485542" r:id="rId43"/>
    <p:sldLayoutId id="2147485543" r:id="rId44"/>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6.xml"/><Relationship Id="rId5" Type="http://schemas.openxmlformats.org/officeDocument/2006/relationships/image" Target="../media/image37.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43.xml"/><Relationship Id="rId5" Type="http://schemas.openxmlformats.org/officeDocument/2006/relationships/slideLayout" Target="../slideLayouts/slideLayout26.xml"/><Relationship Id="rId4" Type="http://schemas.openxmlformats.org/officeDocument/2006/relationships/tags" Target="../tags/tag1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46.xml"/><Relationship Id="rId5" Type="http://schemas.openxmlformats.org/officeDocument/2006/relationships/slideLayout" Target="../slideLayouts/slideLayout26.xml"/><Relationship Id="rId4" Type="http://schemas.openxmlformats.org/officeDocument/2006/relationships/tags" Target="../tags/tag1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6.xml"/><Relationship Id="rId1" Type="http://schemas.openxmlformats.org/officeDocument/2006/relationships/tags" Target="../tags/tag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pPr eaLnBrk="1" hangingPunct="1"/>
            <a:r>
              <a:rPr lang="en-GB" sz="4000" dirty="0"/>
              <a:t>Interrupts and Low-Power Features</a:t>
            </a:r>
          </a:p>
        </p:txBody>
      </p:sp>
      <p:sp>
        <p:nvSpPr>
          <p:cNvPr id="2" name="Subtitle 1">
            <a:extLst>
              <a:ext uri="{FF2B5EF4-FFF2-40B4-BE49-F238E27FC236}">
                <a16:creationId xmlns:a16="http://schemas.microsoft.com/office/drawing/2014/main" id="{FCA5221D-F70B-46B1-8C2E-EE2C55917B0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8360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Use debugger for detailed processor view</a:t>
            </a:r>
          </a:p>
        </p:txBody>
      </p:sp>
      <p:sp>
        <p:nvSpPr>
          <p:cNvPr id="3" name="Content Placeholder 2"/>
          <p:cNvSpPr>
            <a:spLocks noGrp="1"/>
          </p:cNvSpPr>
          <p:nvPr>
            <p:ph idx="1"/>
          </p:nvPr>
        </p:nvSpPr>
        <p:spPr/>
        <p:txBody>
          <a:bodyPr/>
          <a:lstStyle/>
          <a:p>
            <a:r>
              <a:rPr lang="en-GB" sz="2000" dirty="0"/>
              <a:t>Can see registers, stack, source code, disassembly (object code)</a:t>
            </a:r>
          </a:p>
          <a:p>
            <a:r>
              <a:rPr lang="en-GB" sz="2000" dirty="0"/>
              <a:t>Note: compiler may generate code for function entry</a:t>
            </a:r>
          </a:p>
          <a:p>
            <a:r>
              <a:rPr lang="en-GB" sz="2000" dirty="0"/>
              <a:t>Place breakpoint on the handler function declaration line in source code, not at the first line of code</a:t>
            </a: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87324"/>
            <a:ext cx="5476128" cy="3403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351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Entering exception handler: CPU hardwired exception processing</a:t>
            </a:r>
          </a:p>
        </p:txBody>
      </p:sp>
      <p:sp>
        <p:nvSpPr>
          <p:cNvPr id="3" name="Content Placeholder 2"/>
          <p:cNvSpPr>
            <a:spLocks noGrp="1"/>
          </p:cNvSpPr>
          <p:nvPr>
            <p:ph idx="1"/>
          </p:nvPr>
        </p:nvSpPr>
        <p:spPr/>
        <p:txBody>
          <a:bodyPr/>
          <a:lstStyle/>
          <a:p>
            <a:r>
              <a:rPr lang="en-GB" sz="2000" dirty="0"/>
              <a:t>Finish current instruction</a:t>
            </a:r>
          </a:p>
          <a:p>
            <a:pPr lvl="1"/>
            <a:r>
              <a:rPr lang="en-GB" dirty="0"/>
              <a:t>Except for lengthy instructions</a:t>
            </a:r>
          </a:p>
          <a:p>
            <a:r>
              <a:rPr lang="en-GB" sz="2000" dirty="0"/>
              <a:t>Push context  (registers) onto current stack (MSP or PSP)</a:t>
            </a:r>
          </a:p>
          <a:p>
            <a:pPr lvl="1"/>
            <a:r>
              <a:rPr lang="en-GB" dirty="0" err="1"/>
              <a:t>xPSR</a:t>
            </a:r>
            <a:r>
              <a:rPr lang="en-GB" dirty="0"/>
              <a:t>, Return Address, LR(R14), R12, R3, R2, R1, R0</a:t>
            </a:r>
          </a:p>
          <a:p>
            <a:r>
              <a:rPr lang="en-GB" sz="2000" dirty="0"/>
              <a:t>Switch to handler/privileged mode, use MSP</a:t>
            </a:r>
          </a:p>
          <a:p>
            <a:r>
              <a:rPr lang="en-GB" sz="2000" dirty="0"/>
              <a:t>Load PC with address of interrupt handler</a:t>
            </a:r>
          </a:p>
          <a:p>
            <a:r>
              <a:rPr lang="en-GB" sz="2000" dirty="0"/>
              <a:t>Load LR with EXC_RETURN code</a:t>
            </a:r>
          </a:p>
          <a:p>
            <a:r>
              <a:rPr lang="en-GB" sz="2000" dirty="0"/>
              <a:t>Load IPSR with exception number</a:t>
            </a:r>
          </a:p>
          <a:p>
            <a:r>
              <a:rPr lang="en-GB" sz="2000" dirty="0"/>
              <a:t>Start executing code of interrupt handler</a:t>
            </a:r>
          </a:p>
          <a:p>
            <a:endParaRPr lang="en-GB" sz="2000" dirty="0"/>
          </a:p>
          <a:p>
            <a:pPr marL="0" indent="0">
              <a:buNone/>
            </a:pPr>
            <a:r>
              <a:rPr lang="en-GB" sz="2000" dirty="0"/>
              <a:t>Usually 16 cycles from exception request to execution of first instruction in handler</a:t>
            </a:r>
          </a:p>
        </p:txBody>
      </p:sp>
    </p:spTree>
    <p:extLst>
      <p:ext uri="{BB962C8B-B14F-4D97-AF65-F5344CB8AC3E}">
        <p14:creationId xmlns:p14="http://schemas.microsoft.com/office/powerpoint/2010/main" val="185115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1. Finish current instruction</a:t>
            </a:r>
          </a:p>
        </p:txBody>
      </p:sp>
      <p:sp>
        <p:nvSpPr>
          <p:cNvPr id="3" name="Content Placeholder 2"/>
          <p:cNvSpPr>
            <a:spLocks noGrp="1"/>
          </p:cNvSpPr>
          <p:nvPr>
            <p:ph idx="1"/>
          </p:nvPr>
        </p:nvSpPr>
        <p:spPr/>
        <p:txBody>
          <a:bodyPr/>
          <a:lstStyle/>
          <a:p>
            <a:r>
              <a:rPr lang="en-US" sz="2000" dirty="0"/>
              <a:t>Most instructions are short and finish quickly.</a:t>
            </a:r>
          </a:p>
          <a:p>
            <a:r>
              <a:rPr lang="en-US" sz="2000" dirty="0"/>
              <a:t>Some instructions may take many cycles to execute.</a:t>
            </a:r>
          </a:p>
          <a:p>
            <a:pPr lvl="1"/>
            <a:r>
              <a:rPr lang="en-US" dirty="0"/>
              <a:t>Load Multiple (LDM), Store Multiple (STM), Push, Pop, MULS (32 cycles for some CPU core implementations)</a:t>
            </a:r>
          </a:p>
          <a:p>
            <a:r>
              <a:rPr lang="en-US" sz="2000" dirty="0"/>
              <a:t>This will delay interrupt response significantly.</a:t>
            </a:r>
          </a:p>
          <a:p>
            <a:r>
              <a:rPr lang="en-US" sz="2000" dirty="0"/>
              <a:t>If one of these is executing when the interrupt is requested, the processor:</a:t>
            </a:r>
          </a:p>
          <a:p>
            <a:pPr lvl="1"/>
            <a:r>
              <a:rPr lang="en-US" i="1" dirty="0"/>
              <a:t>abandons</a:t>
            </a:r>
            <a:r>
              <a:rPr lang="en-US" dirty="0"/>
              <a:t> the instruction</a:t>
            </a:r>
          </a:p>
          <a:p>
            <a:pPr lvl="1"/>
            <a:r>
              <a:rPr lang="en-US" dirty="0"/>
              <a:t>responds to the interrupt</a:t>
            </a:r>
          </a:p>
          <a:p>
            <a:pPr lvl="1"/>
            <a:r>
              <a:rPr lang="en-US" dirty="0"/>
              <a:t>executes the ISR</a:t>
            </a:r>
          </a:p>
          <a:p>
            <a:pPr lvl="1"/>
            <a:r>
              <a:rPr lang="en-US" dirty="0"/>
              <a:t>returns from interrupt</a:t>
            </a:r>
          </a:p>
          <a:p>
            <a:pPr lvl="1"/>
            <a:r>
              <a:rPr lang="en-US" i="1" dirty="0"/>
              <a:t>restarts</a:t>
            </a:r>
            <a:r>
              <a:rPr lang="en-US" dirty="0"/>
              <a:t> the abandoned instruction</a:t>
            </a:r>
          </a:p>
        </p:txBody>
      </p:sp>
    </p:spTree>
    <p:extLst>
      <p:ext uri="{BB962C8B-B14F-4D97-AF65-F5344CB8AC3E}">
        <p14:creationId xmlns:p14="http://schemas.microsoft.com/office/powerpoint/2010/main" val="3508686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2. Push context onto current stack</a:t>
            </a:r>
          </a:p>
        </p:txBody>
      </p:sp>
      <p:sp>
        <p:nvSpPr>
          <p:cNvPr id="3" name="Content Placeholder 2"/>
          <p:cNvSpPr>
            <a:spLocks noGrp="1"/>
          </p:cNvSpPr>
          <p:nvPr>
            <p:ph idx="1"/>
          </p:nvPr>
        </p:nvSpPr>
        <p:spPr>
          <a:xfrm>
            <a:off x="479425" y="4876800"/>
            <a:ext cx="11233150" cy="1242646"/>
          </a:xfrm>
        </p:spPr>
        <p:txBody>
          <a:bodyPr/>
          <a:lstStyle/>
          <a:p>
            <a:r>
              <a:rPr lang="en-US" sz="2000" dirty="0"/>
              <a:t>Two SPs: Main (MSP), process (PSP)</a:t>
            </a:r>
          </a:p>
          <a:p>
            <a:r>
              <a:rPr lang="en-US" sz="2000" dirty="0"/>
              <a:t>Which is active depends on operating mode, CONTROL register bit 1</a:t>
            </a:r>
          </a:p>
          <a:p>
            <a:r>
              <a:rPr lang="en-US" sz="2000" dirty="0"/>
              <a:t>Stack grows toward smaller addresses</a:t>
            </a:r>
          </a:p>
        </p:txBody>
      </p:sp>
      <p:graphicFrame>
        <p:nvGraphicFramePr>
          <p:cNvPr id="8" name="Table 7"/>
          <p:cNvGraphicFramePr>
            <a:graphicFrameLocks noGrp="1"/>
          </p:cNvGraphicFramePr>
          <p:nvPr>
            <p:extLst>
              <p:ext uri="{D42A27DB-BD31-4B8C-83A1-F6EECF244321}">
                <p14:modId xmlns:p14="http://schemas.microsoft.com/office/powerpoint/2010/main" val="4249314444"/>
              </p:ext>
            </p:extLst>
          </p:nvPr>
        </p:nvGraphicFramePr>
        <p:xfrm>
          <a:off x="856800" y="1295400"/>
          <a:ext cx="10573201" cy="333756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4284001">
                  <a:extLst>
                    <a:ext uri="{9D8B030D-6E8A-4147-A177-3AD203B41FA5}">
                      <a16:colId xmlns:a16="http://schemas.microsoft.com/office/drawing/2014/main" val="20003"/>
                    </a:ext>
                  </a:extLst>
                </a:gridCol>
              </a:tblGrid>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dirty="0"/>
                        <a:t>&lt;previous&gt;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        SP points</a:t>
                      </a:r>
                      <a:r>
                        <a:rPr lang="en-GB" baseline="0" dirty="0"/>
                        <a:t> here before interrupt</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dirty="0"/>
                        <a:t>SP</a:t>
                      </a:r>
                      <a:r>
                        <a:rPr lang="en-GB" baseline="0" dirty="0"/>
                        <a:t> + 0x1C</a:t>
                      </a:r>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dirty="0" err="1"/>
                        <a:t>xPSR</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dirty="0"/>
                        <a:t>SP + 0x18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dirty="0"/>
                        <a:t>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GB" dirty="0"/>
                        <a:t>Decreasing</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dirty="0"/>
                        <a:t>SP + 0x14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dirty="0"/>
                        <a:t>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r"/>
                      <a:r>
                        <a:rPr lang="en-GB" dirty="0"/>
                        <a:t>memory</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dirty="0"/>
                        <a:t>SP + 0x10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dirty="0"/>
                        <a:t>R12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r"/>
                      <a:r>
                        <a:rPr lang="en-GB" dirty="0"/>
                        <a:t>address</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dirty="0"/>
                        <a:t>SP + 0x0C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dirty="0"/>
                        <a:t>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dirty="0"/>
                        <a:t>SP + 0x08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dirty="0"/>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dirty="0"/>
                        <a:t>SP + 0x04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dirty="0"/>
                        <a:t>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endParaRPr lang="en-GB"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dirty="0"/>
                        <a:t>SP</a:t>
                      </a:r>
                      <a:r>
                        <a:rPr lang="en-GB" baseline="0" dirty="0"/>
                        <a:t> + 0x00</a:t>
                      </a:r>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dirty="0"/>
                        <a:t>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aseline="0" dirty="0"/>
                        <a:t>        </a:t>
                      </a:r>
                      <a:r>
                        <a:rPr lang="en-GB" dirty="0"/>
                        <a:t>SP points</a:t>
                      </a:r>
                      <a:r>
                        <a:rPr lang="en-GB" baseline="0" dirty="0"/>
                        <a:t> here upon entering ISR</a:t>
                      </a:r>
                      <a:endParaRPr lang="en-GB"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cxnSp>
        <p:nvCxnSpPr>
          <p:cNvPr id="10" name="Straight Arrow Connector 9"/>
          <p:cNvCxnSpPr/>
          <p:nvPr/>
        </p:nvCxnSpPr>
        <p:spPr>
          <a:xfrm flipH="1">
            <a:off x="7146231" y="1476375"/>
            <a:ext cx="5334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a:off x="7146231" y="4448175"/>
            <a:ext cx="5334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685599" y="1600200"/>
            <a:ext cx="0" cy="29718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16781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1085850"/>
            <a:ext cx="20288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3200" dirty="0"/>
              <a:t>Context saved on stack</a:t>
            </a:r>
          </a:p>
        </p:txBody>
      </p:sp>
      <p:grpSp>
        <p:nvGrpSpPr>
          <p:cNvPr id="8" name="Group 7"/>
          <p:cNvGrpSpPr/>
          <p:nvPr/>
        </p:nvGrpSpPr>
        <p:grpSpPr>
          <a:xfrm>
            <a:off x="4187000" y="1995132"/>
            <a:ext cx="6918532" cy="4555011"/>
            <a:chOff x="3942813" y="2038977"/>
            <a:chExt cx="6918532" cy="4555011"/>
          </a:xfrm>
        </p:grpSpPr>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813" y="3335498"/>
              <a:ext cx="6722806" cy="2227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Callout 2 4"/>
            <p:cNvSpPr/>
            <p:nvPr/>
          </p:nvSpPr>
          <p:spPr bwMode="auto">
            <a:xfrm rot="18434846">
              <a:off x="5837088" y="2542786"/>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R0</a:t>
              </a:r>
            </a:p>
          </p:txBody>
        </p:sp>
        <p:sp>
          <p:nvSpPr>
            <p:cNvPr id="10" name="Line Callout 2 9"/>
            <p:cNvSpPr/>
            <p:nvPr/>
          </p:nvSpPr>
          <p:spPr bwMode="auto">
            <a:xfrm rot="18434846">
              <a:off x="6903889"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R1</a:t>
              </a:r>
            </a:p>
          </p:txBody>
        </p:sp>
        <p:sp>
          <p:nvSpPr>
            <p:cNvPr id="11" name="Line Callout 2 10"/>
            <p:cNvSpPr/>
            <p:nvPr/>
          </p:nvSpPr>
          <p:spPr bwMode="auto">
            <a:xfrm rot="18434846">
              <a:off x="78845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R2</a:t>
              </a:r>
            </a:p>
          </p:txBody>
        </p:sp>
        <p:sp>
          <p:nvSpPr>
            <p:cNvPr id="12" name="Line Callout 2 11"/>
            <p:cNvSpPr/>
            <p:nvPr/>
          </p:nvSpPr>
          <p:spPr bwMode="auto">
            <a:xfrm rot="18434846">
              <a:off x="88751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R3</a:t>
              </a:r>
            </a:p>
          </p:txBody>
        </p:sp>
        <p:sp>
          <p:nvSpPr>
            <p:cNvPr id="13" name="Line Callout 2 12"/>
            <p:cNvSpPr/>
            <p:nvPr/>
          </p:nvSpPr>
          <p:spPr bwMode="auto">
            <a:xfrm rot="18434846">
              <a:off x="99419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R12</a:t>
              </a:r>
            </a:p>
          </p:txBody>
        </p:sp>
        <p:sp>
          <p:nvSpPr>
            <p:cNvPr id="14" name="Line Callout 2 13"/>
            <p:cNvSpPr/>
            <p:nvPr/>
          </p:nvSpPr>
          <p:spPr bwMode="auto">
            <a:xfrm rot="2900078">
              <a:off x="56305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LR</a:t>
              </a:r>
            </a:p>
          </p:txBody>
        </p:sp>
        <p:sp>
          <p:nvSpPr>
            <p:cNvPr id="15" name="Line Callout 2 14"/>
            <p:cNvSpPr/>
            <p:nvPr/>
          </p:nvSpPr>
          <p:spPr bwMode="auto">
            <a:xfrm rot="2900078">
              <a:off x="664324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PC</a:t>
              </a:r>
            </a:p>
          </p:txBody>
        </p:sp>
        <p:sp>
          <p:nvSpPr>
            <p:cNvPr id="16" name="Line Callout 2 15"/>
            <p:cNvSpPr/>
            <p:nvPr/>
          </p:nvSpPr>
          <p:spPr bwMode="auto">
            <a:xfrm rot="2900078">
              <a:off x="76117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a:t>
              </a:r>
              <a:r>
                <a:rPr lang="en-US" dirty="0" err="1"/>
                <a:t>xPSR</a:t>
              </a:r>
              <a:endParaRPr lang="en-US" dirty="0"/>
            </a:p>
          </p:txBody>
        </p:sp>
      </p:grpSp>
      <p:sp>
        <p:nvSpPr>
          <p:cNvPr id="19" name="Line Callout 2 18"/>
          <p:cNvSpPr/>
          <p:nvPr/>
        </p:nvSpPr>
        <p:spPr bwMode="auto">
          <a:xfrm>
            <a:off x="4239944" y="1066801"/>
            <a:ext cx="2999056" cy="913677"/>
          </a:xfrm>
          <a:prstGeom prst="borderCallout2">
            <a:avLst>
              <a:gd name="adj1" fmla="val 18750"/>
              <a:gd name="adj2" fmla="val -8333"/>
              <a:gd name="adj3" fmla="val 18750"/>
              <a:gd name="adj4" fmla="val -16667"/>
              <a:gd name="adj5" fmla="val 288908"/>
              <a:gd name="adj6" fmla="val -47665"/>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SP value is reduced since registers have been pushed onto stack</a:t>
            </a:r>
          </a:p>
        </p:txBody>
      </p:sp>
      <p:sp>
        <p:nvSpPr>
          <p:cNvPr id="9" name="Rectangle 8"/>
          <p:cNvSpPr/>
          <p:nvPr/>
        </p:nvSpPr>
        <p:spPr bwMode="auto">
          <a:xfrm>
            <a:off x="2178050" y="3803650"/>
            <a:ext cx="620285" cy="4445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sp>
        <p:nvSpPr>
          <p:cNvPr id="20" name="Rectangle 19"/>
          <p:cNvSpPr/>
          <p:nvPr/>
        </p:nvSpPr>
        <p:spPr bwMode="auto">
          <a:xfrm>
            <a:off x="2181225" y="5343527"/>
            <a:ext cx="617110" cy="28355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spTree>
    <p:extLst>
      <p:ext uri="{BB962C8B-B14F-4D97-AF65-F5344CB8AC3E}">
        <p14:creationId xmlns:p14="http://schemas.microsoft.com/office/powerpoint/2010/main" val="2315996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3. Switch to handler/privileged mode</a:t>
            </a:r>
          </a:p>
        </p:txBody>
      </p:sp>
      <p:sp>
        <p:nvSpPr>
          <p:cNvPr id="3" name="Content Placeholder 2"/>
          <p:cNvSpPr>
            <a:spLocks noGrp="1"/>
          </p:cNvSpPr>
          <p:nvPr>
            <p:ph idx="1"/>
          </p:nvPr>
        </p:nvSpPr>
        <p:spPr/>
        <p:txBody>
          <a:bodyPr/>
          <a:lstStyle/>
          <a:p>
            <a:r>
              <a:rPr lang="en-US" sz="2000" dirty="0"/>
              <a:t>Handler mode always uses Main SP</a:t>
            </a:r>
          </a:p>
        </p:txBody>
      </p:sp>
      <p:grpSp>
        <p:nvGrpSpPr>
          <p:cNvPr id="15" name="Group 14"/>
          <p:cNvGrpSpPr/>
          <p:nvPr/>
        </p:nvGrpSpPr>
        <p:grpSpPr>
          <a:xfrm>
            <a:off x="6096000" y="1524000"/>
            <a:ext cx="4415644" cy="3962400"/>
            <a:chOff x="1908956" y="914400"/>
            <a:chExt cx="4415644" cy="3962400"/>
          </a:xfrm>
        </p:grpSpPr>
        <p:sp>
          <p:nvSpPr>
            <p:cNvPr id="16" name="Oval 15"/>
            <p:cNvSpPr/>
            <p:nvPr/>
          </p:nvSpPr>
          <p:spPr bwMode="auto">
            <a:xfrm>
              <a:off x="2982074" y="1676400"/>
              <a:ext cx="2286000" cy="9144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r>
                <a:rPr lang="en-US" sz="2000" dirty="0"/>
                <a:t>Thread</a:t>
              </a:r>
            </a:p>
            <a:p>
              <a:pPr algn="ctr"/>
              <a:r>
                <a:rPr lang="en-US" sz="2000" dirty="0"/>
                <a:t>Mode. </a:t>
              </a:r>
              <a:br>
                <a:rPr lang="en-US" sz="2000" dirty="0"/>
              </a:br>
              <a:r>
                <a:rPr lang="en-US" sz="2000" dirty="0"/>
                <a:t>MSP or PSP.</a:t>
              </a:r>
            </a:p>
          </p:txBody>
        </p:sp>
        <p:sp>
          <p:nvSpPr>
            <p:cNvPr id="17" name="Oval 16"/>
            <p:cNvSpPr/>
            <p:nvPr/>
          </p:nvSpPr>
          <p:spPr bwMode="auto">
            <a:xfrm>
              <a:off x="2982074" y="3962400"/>
              <a:ext cx="2286000" cy="9144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r>
                <a:rPr lang="en-US" sz="2000" dirty="0"/>
                <a:t>Handler Mode</a:t>
              </a:r>
            </a:p>
            <a:p>
              <a:pPr algn="ctr"/>
              <a:r>
                <a:rPr lang="en-US" sz="2000" dirty="0"/>
                <a:t>MSP</a:t>
              </a:r>
            </a:p>
          </p:txBody>
        </p:sp>
        <p:cxnSp>
          <p:nvCxnSpPr>
            <p:cNvPr id="18" name="Straight Arrow Connector 17"/>
            <p:cNvCxnSpPr>
              <a:stCxn id="16" idx="5"/>
              <a:endCxn id="17" idx="7"/>
            </p:cNvCxnSpPr>
            <p:nvPr/>
          </p:nvCxnSpPr>
          <p:spPr bwMode="auto">
            <a:xfrm>
              <a:off x="4933297" y="2456889"/>
              <a:ext cx="0" cy="16394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17" idx="1"/>
              <a:endCxn id="16" idx="3"/>
            </p:cNvCxnSpPr>
            <p:nvPr/>
          </p:nvCxnSpPr>
          <p:spPr bwMode="auto">
            <a:xfrm flipV="1">
              <a:off x="3316851" y="2456889"/>
              <a:ext cx="0" cy="16394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a:endCxn id="16" idx="0"/>
            </p:cNvCxnSpPr>
            <p:nvPr/>
          </p:nvCxnSpPr>
          <p:spPr bwMode="auto">
            <a:xfrm>
              <a:off x="4125074" y="1228618"/>
              <a:ext cx="0" cy="447782"/>
            </a:xfrm>
            <a:prstGeom prst="straightConnector1">
              <a:avLst/>
            </a:prstGeom>
            <a:solidFill>
              <a:schemeClr val="accent1"/>
            </a:solidFill>
            <a:ln w="952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4191000" y="914400"/>
              <a:ext cx="762325" cy="400110"/>
            </a:xfrm>
            <a:prstGeom prst="rect">
              <a:avLst/>
            </a:prstGeom>
            <a:noFill/>
          </p:spPr>
          <p:txBody>
            <a:bodyPr wrap="none" rtlCol="0">
              <a:spAutoFit/>
            </a:bodyPr>
            <a:lstStyle/>
            <a:p>
              <a:r>
                <a:rPr lang="en-US" sz="2000" dirty="0"/>
                <a:t>Reset</a:t>
              </a:r>
            </a:p>
          </p:txBody>
        </p:sp>
        <p:sp>
          <p:nvSpPr>
            <p:cNvPr id="22" name="TextBox 21"/>
            <p:cNvSpPr txBox="1"/>
            <p:nvPr/>
          </p:nvSpPr>
          <p:spPr>
            <a:xfrm>
              <a:off x="5033156" y="2743200"/>
              <a:ext cx="1291444" cy="1015663"/>
            </a:xfrm>
            <a:prstGeom prst="rect">
              <a:avLst/>
            </a:prstGeom>
            <a:noFill/>
          </p:spPr>
          <p:txBody>
            <a:bodyPr wrap="none" rtlCol="0">
              <a:spAutoFit/>
            </a:bodyPr>
            <a:lstStyle/>
            <a:p>
              <a:pPr algn="ctr"/>
              <a:r>
                <a:rPr lang="en-US" sz="2000" i="1" dirty="0"/>
                <a:t>Starting </a:t>
              </a:r>
              <a:br>
                <a:rPr lang="en-US" sz="2000" i="1" dirty="0"/>
              </a:br>
              <a:r>
                <a:rPr lang="en-US" sz="2000" i="1" dirty="0"/>
                <a:t>Exception </a:t>
              </a:r>
              <a:br>
                <a:rPr lang="en-US" sz="2000" i="1" dirty="0"/>
              </a:br>
              <a:r>
                <a:rPr lang="en-US" sz="2000" i="1" dirty="0"/>
                <a:t>Processing</a:t>
              </a:r>
            </a:p>
          </p:txBody>
        </p:sp>
        <p:sp>
          <p:nvSpPr>
            <p:cNvPr id="23" name="TextBox 22"/>
            <p:cNvSpPr txBox="1"/>
            <p:nvPr/>
          </p:nvSpPr>
          <p:spPr>
            <a:xfrm>
              <a:off x="1908956" y="2743200"/>
              <a:ext cx="1302664" cy="1015663"/>
            </a:xfrm>
            <a:prstGeom prst="rect">
              <a:avLst/>
            </a:prstGeom>
            <a:noFill/>
          </p:spPr>
          <p:txBody>
            <a:bodyPr wrap="none" rtlCol="0">
              <a:spAutoFit/>
            </a:bodyPr>
            <a:lstStyle/>
            <a:p>
              <a:pPr algn="ctr"/>
              <a:r>
                <a:rPr lang="en-US" sz="2000" i="1" dirty="0"/>
                <a:t>Exception </a:t>
              </a:r>
              <a:br>
                <a:rPr lang="en-US" sz="2000" i="1" dirty="0"/>
              </a:br>
              <a:r>
                <a:rPr lang="en-US" sz="2000" i="1" dirty="0"/>
                <a:t>Processing</a:t>
              </a:r>
            </a:p>
            <a:p>
              <a:pPr algn="ctr"/>
              <a:r>
                <a:rPr lang="en-US" sz="2000" i="1" dirty="0"/>
                <a:t>Completed</a:t>
              </a:r>
            </a:p>
          </p:txBody>
        </p:sp>
      </p:grpSp>
    </p:spTree>
    <p:extLst>
      <p:ext uri="{BB962C8B-B14F-4D97-AF65-F5344CB8AC3E}">
        <p14:creationId xmlns:p14="http://schemas.microsoft.com/office/powerpoint/2010/main" val="3532885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1" y="1085850"/>
            <a:ext cx="20288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3200" dirty="0"/>
              <a:t>Handler and privileged mode</a:t>
            </a:r>
          </a:p>
        </p:txBody>
      </p:sp>
      <p:sp>
        <p:nvSpPr>
          <p:cNvPr id="19" name="Line Callout 2 18"/>
          <p:cNvSpPr/>
          <p:nvPr/>
        </p:nvSpPr>
        <p:spPr bwMode="auto">
          <a:xfrm>
            <a:off x="7416284" y="3581401"/>
            <a:ext cx="3351490" cy="632115"/>
          </a:xfrm>
          <a:prstGeom prst="borderCallout2">
            <a:avLst>
              <a:gd name="adj1" fmla="val 18750"/>
              <a:gd name="adj2" fmla="val -8333"/>
              <a:gd name="adj3" fmla="val 18750"/>
              <a:gd name="adj4" fmla="val -16667"/>
              <a:gd name="adj5" fmla="val 280012"/>
              <a:gd name="adj6" fmla="val -129327"/>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Mode changed to Handler. Was already using MSP</a:t>
            </a:r>
          </a:p>
        </p:txBody>
      </p:sp>
      <p:sp>
        <p:nvSpPr>
          <p:cNvPr id="10" name="Rectangle 9"/>
          <p:cNvSpPr/>
          <p:nvPr/>
        </p:nvSpPr>
        <p:spPr bwMode="auto">
          <a:xfrm>
            <a:off x="2640074" y="3822700"/>
            <a:ext cx="623827" cy="4445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spTree>
    <p:extLst>
      <p:ext uri="{BB962C8B-B14F-4D97-AF65-F5344CB8AC3E}">
        <p14:creationId xmlns:p14="http://schemas.microsoft.com/office/powerpoint/2010/main" val="2669884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1" y="1085850"/>
            <a:ext cx="20288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3200" dirty="0"/>
              <a:t>Update IPSR with exception number</a:t>
            </a:r>
          </a:p>
        </p:txBody>
      </p:sp>
      <p:sp>
        <p:nvSpPr>
          <p:cNvPr id="19" name="Line Callout 2 18"/>
          <p:cNvSpPr/>
          <p:nvPr/>
        </p:nvSpPr>
        <p:spPr bwMode="auto">
          <a:xfrm>
            <a:off x="7164230" y="3700152"/>
            <a:ext cx="3656171" cy="643249"/>
          </a:xfrm>
          <a:prstGeom prst="borderCallout2">
            <a:avLst>
              <a:gd name="adj1" fmla="val 18750"/>
              <a:gd name="adj2" fmla="val -8333"/>
              <a:gd name="adj3" fmla="val 18750"/>
              <a:gd name="adj4" fmla="val -16667"/>
              <a:gd name="adj5" fmla="val 72517"/>
              <a:gd name="adj6" fmla="val -10804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Exception number 0x10 </a:t>
            </a:r>
            <a:br>
              <a:rPr lang="en-US" dirty="0"/>
            </a:br>
            <a:r>
              <a:rPr lang="en-US" dirty="0"/>
              <a:t>(interrupt number + 0x10)</a:t>
            </a:r>
          </a:p>
        </p:txBody>
      </p:sp>
      <p:sp>
        <p:nvSpPr>
          <p:cNvPr id="13" name="Rectangle 12"/>
          <p:cNvSpPr/>
          <p:nvPr/>
        </p:nvSpPr>
        <p:spPr bwMode="auto">
          <a:xfrm>
            <a:off x="2640074" y="3822701"/>
            <a:ext cx="623827" cy="25693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spTree>
    <p:extLst>
      <p:ext uri="{BB962C8B-B14F-4D97-AF65-F5344CB8AC3E}">
        <p14:creationId xmlns:p14="http://schemas.microsoft.com/office/powerpoint/2010/main" val="107852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custDataLst>
              <p:tags r:id="rId1"/>
            </p:custDataLst>
          </p:nvPr>
        </p:nvSpPr>
        <p:spPr/>
        <p:txBody>
          <a:bodyPr>
            <a:normAutofit/>
          </a:bodyPr>
          <a:lstStyle/>
          <a:p>
            <a:r>
              <a:rPr lang="en-US" sz="3200" dirty="0"/>
              <a:t>4. Load PC with address of exception handler</a:t>
            </a:r>
          </a:p>
        </p:txBody>
      </p:sp>
      <p:sp>
        <p:nvSpPr>
          <p:cNvPr id="28" name="Content Placeholder 27"/>
          <p:cNvSpPr>
            <a:spLocks noGrp="1"/>
          </p:cNvSpPr>
          <p:nvPr>
            <p:ph idx="1"/>
          </p:nvPr>
        </p:nvSpPr>
        <p:spPr>
          <a:xfrm>
            <a:off x="6800849" y="1171111"/>
            <a:ext cx="4911725" cy="4948335"/>
          </a:xfrm>
        </p:spPr>
        <p:txBody>
          <a:bodyPr/>
          <a:lstStyle/>
          <a:p>
            <a:r>
              <a:rPr lang="en-GB" sz="2000" dirty="0"/>
              <a:t>Which Program Counter is selected from the vector table depends on which exception is used</a:t>
            </a:r>
          </a:p>
        </p:txBody>
      </p:sp>
      <p:graphicFrame>
        <p:nvGraphicFramePr>
          <p:cNvPr id="6" name="Table 5"/>
          <p:cNvGraphicFramePr>
            <a:graphicFrameLocks noGrp="1"/>
          </p:cNvGraphicFramePr>
          <p:nvPr/>
        </p:nvGraphicFramePr>
        <p:xfrm>
          <a:off x="1066800" y="990600"/>
          <a:ext cx="4419600" cy="5581860"/>
        </p:xfrm>
        <a:graphic>
          <a:graphicData uri="http://schemas.openxmlformats.org/drawingml/2006/table">
            <a:tbl>
              <a:tblPr firstRow="1" bandRow="1">
                <a:tableStyleId>{5940675A-B579-460E-94D1-54222C63F5DA}</a:tableStyleId>
              </a:tblPr>
              <a:tblGrid>
                <a:gridCol w="22098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253508">
                <a:tc>
                  <a:txBody>
                    <a:bodyPr/>
                    <a:lstStyle/>
                    <a:p>
                      <a:r>
                        <a:rPr lang="en-GB" sz="1600" b="1" dirty="0"/>
                        <a:t>Memory Address</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dirty="0"/>
                        <a:t>Value</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508">
                <a:tc>
                  <a:txBody>
                    <a:bodyPr/>
                    <a:lstStyle/>
                    <a:p>
                      <a:r>
                        <a:rPr lang="en-GB" sz="1600" dirty="0"/>
                        <a:t>0x0000_0000</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Initial</a:t>
                      </a:r>
                      <a:r>
                        <a:rPr lang="en-GB" sz="1600" baseline="0" dirty="0"/>
                        <a:t> Stack Pointer</a:t>
                      </a:r>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3508">
                <a:tc>
                  <a:txBody>
                    <a:bodyPr/>
                    <a:lstStyle/>
                    <a:p>
                      <a:r>
                        <a:rPr lang="en-GB" sz="1600" dirty="0"/>
                        <a:t>0x0000_0004</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a:t>Reset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3508">
                <a:tc>
                  <a:txBody>
                    <a:bodyPr/>
                    <a:lstStyle/>
                    <a:p>
                      <a:r>
                        <a:rPr lang="en-GB" sz="1600" dirty="0"/>
                        <a:t>0x0000_0008</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err="1"/>
                        <a:t>NMI_IRQHandler</a:t>
                      </a:r>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04578">
                <a:tc>
                  <a:txBody>
                    <a:bodyPr/>
                    <a:lstStyle/>
                    <a:p>
                      <a:r>
                        <a:rPr lang="en-GB" sz="105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3508">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a:t>IRQ0_Handler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3508">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a:t>IRQ1_Handler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04578">
                <a:tc>
                  <a:txBody>
                    <a:bodyPr/>
                    <a:lstStyle/>
                    <a:p>
                      <a:r>
                        <a:rPr lang="en-GB" sz="105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53508">
                <a:tc>
                  <a:txBody>
                    <a:bodyPr/>
                    <a:lstStyle/>
                    <a:p>
                      <a:r>
                        <a:rPr lang="en-GB" sz="1600" dirty="0"/>
                        <a:t>Reset: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8"/>
                  </a:ext>
                </a:extLst>
              </a:tr>
              <a:tr h="253508">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9"/>
                  </a:ext>
                </a:extLst>
              </a:tr>
              <a:tr h="204578">
                <a:tc>
                  <a:txBody>
                    <a:bodyPr/>
                    <a:lstStyle/>
                    <a:p>
                      <a:r>
                        <a:rPr lang="en-GB" sz="105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53508">
                <a:tc>
                  <a:txBody>
                    <a:bodyPr/>
                    <a:lstStyle/>
                    <a:p>
                      <a:r>
                        <a:rPr lang="en-GB" sz="1600" dirty="0" err="1"/>
                        <a:t>NMI_IRQHandler</a:t>
                      </a:r>
                      <a:r>
                        <a:rPr lang="en-GB" sz="160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11"/>
                  </a:ext>
                </a:extLst>
              </a:tr>
              <a:tr h="204578">
                <a:tc>
                  <a:txBody>
                    <a:bodyPr/>
                    <a:lstStyle/>
                    <a:p>
                      <a:r>
                        <a:rPr lang="en-GB" sz="105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53508">
                <a:tc>
                  <a:txBody>
                    <a:bodyPr/>
                    <a:lstStyle/>
                    <a:p>
                      <a:r>
                        <a:rPr lang="en-GB" sz="1600" dirty="0"/>
                        <a:t>IRQ0_Handler: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3"/>
                  </a:ext>
                </a:extLst>
              </a:tr>
              <a:tr h="253508">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4"/>
                  </a:ext>
                </a:extLst>
              </a:tr>
              <a:tr h="204578">
                <a:tc>
                  <a:txBody>
                    <a:bodyPr/>
                    <a:lstStyle/>
                    <a:p>
                      <a:r>
                        <a:rPr lang="en-GB" sz="1050" dirty="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535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IRQ1_Handler: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6"/>
                  </a:ext>
                </a:extLst>
              </a:tr>
              <a:tr h="253508">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7"/>
                  </a:ext>
                </a:extLst>
              </a:tr>
              <a:tr h="253508">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dirty="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8"/>
                  </a:ext>
                </a:extLst>
              </a:tr>
            </a:tbl>
          </a:graphicData>
        </a:graphic>
      </p:graphicFrame>
      <p:sp>
        <p:nvSpPr>
          <p:cNvPr id="21" name="Arc 20"/>
          <p:cNvSpPr/>
          <p:nvPr/>
        </p:nvSpPr>
        <p:spPr>
          <a:xfrm>
            <a:off x="5505804" y="1790701"/>
            <a:ext cx="703597" cy="1687711"/>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597" h="1687711" stroke="0" extrusionOk="0">
                <a:moveTo>
                  <a:pt x="212721" y="655767"/>
                </a:moveTo>
                <a:cubicBezTo>
                  <a:pt x="213944" y="1420874"/>
                  <a:pt x="549865" y="975163"/>
                  <a:pt x="269232" y="1087847"/>
                </a:cubicBezTo>
              </a:path>
              <a:path w="703597" h="1687711" fill="none">
                <a:moveTo>
                  <a:pt x="0" y="0"/>
                </a:moveTo>
                <a:cubicBezTo>
                  <a:pt x="377877" y="0"/>
                  <a:pt x="633754" y="215574"/>
                  <a:pt x="698496" y="706567"/>
                </a:cubicBezTo>
                <a:cubicBezTo>
                  <a:pt x="770331" y="1439595"/>
                  <a:pt x="60328" y="1628885"/>
                  <a:pt x="30165" y="1654173"/>
                </a:cubicBezTo>
                <a:cubicBezTo>
                  <a:pt x="-12299" y="1595811"/>
                  <a:pt x="89300" y="1411773"/>
                  <a:pt x="63502" y="1466054"/>
                </a:cubicBezTo>
                <a:cubicBezTo>
                  <a:pt x="40880" y="1526378"/>
                  <a:pt x="-3172" y="1602670"/>
                  <a:pt x="30164" y="1649411"/>
                </a:cubicBezTo>
                <a:cubicBezTo>
                  <a:pt x="10320" y="1685526"/>
                  <a:pt x="148435" y="1687999"/>
                  <a:pt x="230190" y="1680367"/>
                </a:cubicBezTo>
                <a:cubicBezTo>
                  <a:pt x="140098" y="1701310"/>
                  <a:pt x="57641" y="1671406"/>
                  <a:pt x="39680" y="1665539"/>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2" name="Arc 20"/>
          <p:cNvSpPr/>
          <p:nvPr/>
        </p:nvSpPr>
        <p:spPr>
          <a:xfrm>
            <a:off x="5505802" y="2121808"/>
            <a:ext cx="559526" cy="2209005"/>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194603 w 685479"/>
              <a:gd name="connsiteY0" fmla="*/ 1177061 h 2209005"/>
              <a:gd name="connsiteX1" fmla="*/ 251114 w 685479"/>
              <a:gd name="connsiteY1" fmla="*/ 1609141 h 2209005"/>
              <a:gd name="connsiteX0" fmla="*/ 24611 w 685479"/>
              <a:gd name="connsiteY0" fmla="*/ 0 h 2209005"/>
              <a:gd name="connsiteX1" fmla="*/ 680378 w 685479"/>
              <a:gd name="connsiteY1" fmla="*/ 1227861 h 2209005"/>
              <a:gd name="connsiteX2" fmla="*/ 12047 w 685479"/>
              <a:gd name="connsiteY2" fmla="*/ 2175467 h 2209005"/>
              <a:gd name="connsiteX3" fmla="*/ 45384 w 685479"/>
              <a:gd name="connsiteY3" fmla="*/ 1987348 h 2209005"/>
              <a:gd name="connsiteX4" fmla="*/ 12046 w 685479"/>
              <a:gd name="connsiteY4" fmla="*/ 2170705 h 2209005"/>
              <a:gd name="connsiteX5" fmla="*/ 212072 w 685479"/>
              <a:gd name="connsiteY5" fmla="*/ 2201661 h 2209005"/>
              <a:gd name="connsiteX6" fmla="*/ 21562 w 685479"/>
              <a:gd name="connsiteY6" fmla="*/ 2186833 h 2209005"/>
              <a:gd name="connsiteX0" fmla="*/ 194603 w 558328"/>
              <a:gd name="connsiteY0" fmla="*/ 1177061 h 2209005"/>
              <a:gd name="connsiteX1" fmla="*/ 251114 w 558328"/>
              <a:gd name="connsiteY1" fmla="*/ 1609141 h 2209005"/>
              <a:gd name="connsiteX0" fmla="*/ 24611 w 558328"/>
              <a:gd name="connsiteY0" fmla="*/ 0 h 2209005"/>
              <a:gd name="connsiteX1" fmla="*/ 552191 w 558328"/>
              <a:gd name="connsiteY1" fmla="*/ 860392 h 2209005"/>
              <a:gd name="connsiteX2" fmla="*/ 12047 w 558328"/>
              <a:gd name="connsiteY2" fmla="*/ 2175467 h 2209005"/>
              <a:gd name="connsiteX3" fmla="*/ 45384 w 558328"/>
              <a:gd name="connsiteY3" fmla="*/ 1987348 h 2209005"/>
              <a:gd name="connsiteX4" fmla="*/ 12046 w 558328"/>
              <a:gd name="connsiteY4" fmla="*/ 2170705 h 2209005"/>
              <a:gd name="connsiteX5" fmla="*/ 212072 w 558328"/>
              <a:gd name="connsiteY5" fmla="*/ 2201661 h 2209005"/>
              <a:gd name="connsiteX6" fmla="*/ 21562 w 558328"/>
              <a:gd name="connsiteY6" fmla="*/ 2186833 h 2209005"/>
              <a:gd name="connsiteX0" fmla="*/ 194603 w 643055"/>
              <a:gd name="connsiteY0" fmla="*/ 1177061 h 2209005"/>
              <a:gd name="connsiteX1" fmla="*/ 251114 w 643055"/>
              <a:gd name="connsiteY1" fmla="*/ 1609141 h 2209005"/>
              <a:gd name="connsiteX0" fmla="*/ 24611 w 643055"/>
              <a:gd name="connsiteY0" fmla="*/ 0 h 2209005"/>
              <a:gd name="connsiteX1" fmla="*/ 637649 w 643055"/>
              <a:gd name="connsiteY1" fmla="*/ 988579 h 2209005"/>
              <a:gd name="connsiteX2" fmla="*/ 12047 w 643055"/>
              <a:gd name="connsiteY2" fmla="*/ 2175467 h 2209005"/>
              <a:gd name="connsiteX3" fmla="*/ 45384 w 643055"/>
              <a:gd name="connsiteY3" fmla="*/ 1987348 h 2209005"/>
              <a:gd name="connsiteX4" fmla="*/ 12046 w 643055"/>
              <a:gd name="connsiteY4" fmla="*/ 2170705 h 2209005"/>
              <a:gd name="connsiteX5" fmla="*/ 212072 w 643055"/>
              <a:gd name="connsiteY5" fmla="*/ 2201661 h 2209005"/>
              <a:gd name="connsiteX6" fmla="*/ 21562 w 643055"/>
              <a:gd name="connsiteY6" fmla="*/ 2186833 h 2209005"/>
              <a:gd name="connsiteX0" fmla="*/ 194603 w 600668"/>
              <a:gd name="connsiteY0" fmla="*/ 1177061 h 2209005"/>
              <a:gd name="connsiteX1" fmla="*/ 251114 w 600668"/>
              <a:gd name="connsiteY1" fmla="*/ 1609141 h 2209005"/>
              <a:gd name="connsiteX0" fmla="*/ 24611 w 600668"/>
              <a:gd name="connsiteY0" fmla="*/ 0 h 2209005"/>
              <a:gd name="connsiteX1" fmla="*/ 594920 w 600668"/>
              <a:gd name="connsiteY1" fmla="*/ 1022762 h 2209005"/>
              <a:gd name="connsiteX2" fmla="*/ 12047 w 600668"/>
              <a:gd name="connsiteY2" fmla="*/ 2175467 h 2209005"/>
              <a:gd name="connsiteX3" fmla="*/ 45384 w 600668"/>
              <a:gd name="connsiteY3" fmla="*/ 1987348 h 2209005"/>
              <a:gd name="connsiteX4" fmla="*/ 12046 w 600668"/>
              <a:gd name="connsiteY4" fmla="*/ 2170705 h 2209005"/>
              <a:gd name="connsiteX5" fmla="*/ 212072 w 600668"/>
              <a:gd name="connsiteY5" fmla="*/ 2201661 h 2209005"/>
              <a:gd name="connsiteX6" fmla="*/ 21562 w 600668"/>
              <a:gd name="connsiteY6" fmla="*/ 2186833 h 2209005"/>
              <a:gd name="connsiteX0" fmla="*/ 212721 w 618786"/>
              <a:gd name="connsiteY0" fmla="*/ 1177061 h 2209005"/>
              <a:gd name="connsiteX1" fmla="*/ 269232 w 618786"/>
              <a:gd name="connsiteY1" fmla="*/ 1609141 h 2209005"/>
              <a:gd name="connsiteX0" fmla="*/ 0 w 618786"/>
              <a:gd name="connsiteY0" fmla="*/ 0 h 2209005"/>
              <a:gd name="connsiteX1" fmla="*/ 613038 w 618786"/>
              <a:gd name="connsiteY1" fmla="*/ 1022762 h 2209005"/>
              <a:gd name="connsiteX2" fmla="*/ 30165 w 618786"/>
              <a:gd name="connsiteY2" fmla="*/ 2175467 h 2209005"/>
              <a:gd name="connsiteX3" fmla="*/ 63502 w 618786"/>
              <a:gd name="connsiteY3" fmla="*/ 1987348 h 2209005"/>
              <a:gd name="connsiteX4" fmla="*/ 30164 w 618786"/>
              <a:gd name="connsiteY4" fmla="*/ 2170705 h 2209005"/>
              <a:gd name="connsiteX5" fmla="*/ 230190 w 618786"/>
              <a:gd name="connsiteY5" fmla="*/ 2201661 h 2209005"/>
              <a:gd name="connsiteX6" fmla="*/ 39680 w 618786"/>
              <a:gd name="connsiteY6" fmla="*/ 2186833 h 2209005"/>
              <a:gd name="connsiteX0" fmla="*/ 212721 w 551069"/>
              <a:gd name="connsiteY0" fmla="*/ 1177061 h 2209005"/>
              <a:gd name="connsiteX1" fmla="*/ 269232 w 551069"/>
              <a:gd name="connsiteY1" fmla="*/ 1609141 h 2209005"/>
              <a:gd name="connsiteX0" fmla="*/ 0 w 551069"/>
              <a:gd name="connsiteY0" fmla="*/ 0 h 2209005"/>
              <a:gd name="connsiteX1" fmla="*/ 544672 w 551069"/>
              <a:gd name="connsiteY1" fmla="*/ 834755 h 2209005"/>
              <a:gd name="connsiteX2" fmla="*/ 30165 w 551069"/>
              <a:gd name="connsiteY2" fmla="*/ 2175467 h 2209005"/>
              <a:gd name="connsiteX3" fmla="*/ 63502 w 551069"/>
              <a:gd name="connsiteY3" fmla="*/ 1987348 h 2209005"/>
              <a:gd name="connsiteX4" fmla="*/ 30164 w 551069"/>
              <a:gd name="connsiteY4" fmla="*/ 2170705 h 2209005"/>
              <a:gd name="connsiteX5" fmla="*/ 230190 w 551069"/>
              <a:gd name="connsiteY5" fmla="*/ 2201661 h 2209005"/>
              <a:gd name="connsiteX6" fmla="*/ 39680 w 551069"/>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28758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97125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526" h="2209005" stroke="0" extrusionOk="0">
                <a:moveTo>
                  <a:pt x="212721" y="1177061"/>
                </a:moveTo>
                <a:cubicBezTo>
                  <a:pt x="213944" y="1942168"/>
                  <a:pt x="549865" y="1496457"/>
                  <a:pt x="269232" y="1609141"/>
                </a:cubicBezTo>
              </a:path>
              <a:path w="559526" h="2209005" fill="none">
                <a:moveTo>
                  <a:pt x="0" y="0"/>
                </a:moveTo>
                <a:cubicBezTo>
                  <a:pt x="377877" y="0"/>
                  <a:pt x="488476" y="506132"/>
                  <a:pt x="553218" y="997125"/>
                </a:cubicBezTo>
                <a:cubicBezTo>
                  <a:pt x="625053" y="1730153"/>
                  <a:pt x="60328" y="2150179"/>
                  <a:pt x="30165" y="2175467"/>
                </a:cubicBezTo>
                <a:cubicBezTo>
                  <a:pt x="-12299" y="2117105"/>
                  <a:pt x="89300" y="1933067"/>
                  <a:pt x="63502" y="1987348"/>
                </a:cubicBezTo>
                <a:cubicBezTo>
                  <a:pt x="40880" y="2047672"/>
                  <a:pt x="-3172" y="2123964"/>
                  <a:pt x="30164" y="2170705"/>
                </a:cubicBezTo>
                <a:cubicBezTo>
                  <a:pt x="10320" y="2206820"/>
                  <a:pt x="148435" y="2209293"/>
                  <a:pt x="230190" y="2201661"/>
                </a:cubicBezTo>
                <a:cubicBezTo>
                  <a:pt x="140098" y="2222604"/>
                  <a:pt x="57641" y="2192700"/>
                  <a:pt x="39680" y="2186833"/>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63" name="Arc 20"/>
          <p:cNvSpPr/>
          <p:nvPr/>
        </p:nvSpPr>
        <p:spPr>
          <a:xfrm>
            <a:off x="5505803" y="2649511"/>
            <a:ext cx="559526" cy="2209005"/>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194603 w 685479"/>
              <a:gd name="connsiteY0" fmla="*/ 1177061 h 2209005"/>
              <a:gd name="connsiteX1" fmla="*/ 251114 w 685479"/>
              <a:gd name="connsiteY1" fmla="*/ 1609141 h 2209005"/>
              <a:gd name="connsiteX0" fmla="*/ 24611 w 685479"/>
              <a:gd name="connsiteY0" fmla="*/ 0 h 2209005"/>
              <a:gd name="connsiteX1" fmla="*/ 680378 w 685479"/>
              <a:gd name="connsiteY1" fmla="*/ 1227861 h 2209005"/>
              <a:gd name="connsiteX2" fmla="*/ 12047 w 685479"/>
              <a:gd name="connsiteY2" fmla="*/ 2175467 h 2209005"/>
              <a:gd name="connsiteX3" fmla="*/ 45384 w 685479"/>
              <a:gd name="connsiteY3" fmla="*/ 1987348 h 2209005"/>
              <a:gd name="connsiteX4" fmla="*/ 12046 w 685479"/>
              <a:gd name="connsiteY4" fmla="*/ 2170705 h 2209005"/>
              <a:gd name="connsiteX5" fmla="*/ 212072 w 685479"/>
              <a:gd name="connsiteY5" fmla="*/ 2201661 h 2209005"/>
              <a:gd name="connsiteX6" fmla="*/ 21562 w 685479"/>
              <a:gd name="connsiteY6" fmla="*/ 2186833 h 2209005"/>
              <a:gd name="connsiteX0" fmla="*/ 194603 w 558328"/>
              <a:gd name="connsiteY0" fmla="*/ 1177061 h 2209005"/>
              <a:gd name="connsiteX1" fmla="*/ 251114 w 558328"/>
              <a:gd name="connsiteY1" fmla="*/ 1609141 h 2209005"/>
              <a:gd name="connsiteX0" fmla="*/ 24611 w 558328"/>
              <a:gd name="connsiteY0" fmla="*/ 0 h 2209005"/>
              <a:gd name="connsiteX1" fmla="*/ 552191 w 558328"/>
              <a:gd name="connsiteY1" fmla="*/ 860392 h 2209005"/>
              <a:gd name="connsiteX2" fmla="*/ 12047 w 558328"/>
              <a:gd name="connsiteY2" fmla="*/ 2175467 h 2209005"/>
              <a:gd name="connsiteX3" fmla="*/ 45384 w 558328"/>
              <a:gd name="connsiteY3" fmla="*/ 1987348 h 2209005"/>
              <a:gd name="connsiteX4" fmla="*/ 12046 w 558328"/>
              <a:gd name="connsiteY4" fmla="*/ 2170705 h 2209005"/>
              <a:gd name="connsiteX5" fmla="*/ 212072 w 558328"/>
              <a:gd name="connsiteY5" fmla="*/ 2201661 h 2209005"/>
              <a:gd name="connsiteX6" fmla="*/ 21562 w 558328"/>
              <a:gd name="connsiteY6" fmla="*/ 2186833 h 2209005"/>
              <a:gd name="connsiteX0" fmla="*/ 194603 w 643055"/>
              <a:gd name="connsiteY0" fmla="*/ 1177061 h 2209005"/>
              <a:gd name="connsiteX1" fmla="*/ 251114 w 643055"/>
              <a:gd name="connsiteY1" fmla="*/ 1609141 h 2209005"/>
              <a:gd name="connsiteX0" fmla="*/ 24611 w 643055"/>
              <a:gd name="connsiteY0" fmla="*/ 0 h 2209005"/>
              <a:gd name="connsiteX1" fmla="*/ 637649 w 643055"/>
              <a:gd name="connsiteY1" fmla="*/ 988579 h 2209005"/>
              <a:gd name="connsiteX2" fmla="*/ 12047 w 643055"/>
              <a:gd name="connsiteY2" fmla="*/ 2175467 h 2209005"/>
              <a:gd name="connsiteX3" fmla="*/ 45384 w 643055"/>
              <a:gd name="connsiteY3" fmla="*/ 1987348 h 2209005"/>
              <a:gd name="connsiteX4" fmla="*/ 12046 w 643055"/>
              <a:gd name="connsiteY4" fmla="*/ 2170705 h 2209005"/>
              <a:gd name="connsiteX5" fmla="*/ 212072 w 643055"/>
              <a:gd name="connsiteY5" fmla="*/ 2201661 h 2209005"/>
              <a:gd name="connsiteX6" fmla="*/ 21562 w 643055"/>
              <a:gd name="connsiteY6" fmla="*/ 2186833 h 2209005"/>
              <a:gd name="connsiteX0" fmla="*/ 194603 w 600668"/>
              <a:gd name="connsiteY0" fmla="*/ 1177061 h 2209005"/>
              <a:gd name="connsiteX1" fmla="*/ 251114 w 600668"/>
              <a:gd name="connsiteY1" fmla="*/ 1609141 h 2209005"/>
              <a:gd name="connsiteX0" fmla="*/ 24611 w 600668"/>
              <a:gd name="connsiteY0" fmla="*/ 0 h 2209005"/>
              <a:gd name="connsiteX1" fmla="*/ 594920 w 600668"/>
              <a:gd name="connsiteY1" fmla="*/ 1022762 h 2209005"/>
              <a:gd name="connsiteX2" fmla="*/ 12047 w 600668"/>
              <a:gd name="connsiteY2" fmla="*/ 2175467 h 2209005"/>
              <a:gd name="connsiteX3" fmla="*/ 45384 w 600668"/>
              <a:gd name="connsiteY3" fmla="*/ 1987348 h 2209005"/>
              <a:gd name="connsiteX4" fmla="*/ 12046 w 600668"/>
              <a:gd name="connsiteY4" fmla="*/ 2170705 h 2209005"/>
              <a:gd name="connsiteX5" fmla="*/ 212072 w 600668"/>
              <a:gd name="connsiteY5" fmla="*/ 2201661 h 2209005"/>
              <a:gd name="connsiteX6" fmla="*/ 21562 w 600668"/>
              <a:gd name="connsiteY6" fmla="*/ 2186833 h 2209005"/>
              <a:gd name="connsiteX0" fmla="*/ 212721 w 618786"/>
              <a:gd name="connsiteY0" fmla="*/ 1177061 h 2209005"/>
              <a:gd name="connsiteX1" fmla="*/ 269232 w 618786"/>
              <a:gd name="connsiteY1" fmla="*/ 1609141 h 2209005"/>
              <a:gd name="connsiteX0" fmla="*/ 0 w 618786"/>
              <a:gd name="connsiteY0" fmla="*/ 0 h 2209005"/>
              <a:gd name="connsiteX1" fmla="*/ 613038 w 618786"/>
              <a:gd name="connsiteY1" fmla="*/ 1022762 h 2209005"/>
              <a:gd name="connsiteX2" fmla="*/ 30165 w 618786"/>
              <a:gd name="connsiteY2" fmla="*/ 2175467 h 2209005"/>
              <a:gd name="connsiteX3" fmla="*/ 63502 w 618786"/>
              <a:gd name="connsiteY3" fmla="*/ 1987348 h 2209005"/>
              <a:gd name="connsiteX4" fmla="*/ 30164 w 618786"/>
              <a:gd name="connsiteY4" fmla="*/ 2170705 h 2209005"/>
              <a:gd name="connsiteX5" fmla="*/ 230190 w 618786"/>
              <a:gd name="connsiteY5" fmla="*/ 2201661 h 2209005"/>
              <a:gd name="connsiteX6" fmla="*/ 39680 w 618786"/>
              <a:gd name="connsiteY6" fmla="*/ 2186833 h 2209005"/>
              <a:gd name="connsiteX0" fmla="*/ 212721 w 551069"/>
              <a:gd name="connsiteY0" fmla="*/ 1177061 h 2209005"/>
              <a:gd name="connsiteX1" fmla="*/ 269232 w 551069"/>
              <a:gd name="connsiteY1" fmla="*/ 1609141 h 2209005"/>
              <a:gd name="connsiteX0" fmla="*/ 0 w 551069"/>
              <a:gd name="connsiteY0" fmla="*/ 0 h 2209005"/>
              <a:gd name="connsiteX1" fmla="*/ 544672 w 551069"/>
              <a:gd name="connsiteY1" fmla="*/ 834755 h 2209005"/>
              <a:gd name="connsiteX2" fmla="*/ 30165 w 551069"/>
              <a:gd name="connsiteY2" fmla="*/ 2175467 h 2209005"/>
              <a:gd name="connsiteX3" fmla="*/ 63502 w 551069"/>
              <a:gd name="connsiteY3" fmla="*/ 1987348 h 2209005"/>
              <a:gd name="connsiteX4" fmla="*/ 30164 w 551069"/>
              <a:gd name="connsiteY4" fmla="*/ 2170705 h 2209005"/>
              <a:gd name="connsiteX5" fmla="*/ 230190 w 551069"/>
              <a:gd name="connsiteY5" fmla="*/ 2201661 h 2209005"/>
              <a:gd name="connsiteX6" fmla="*/ 39680 w 551069"/>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28758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97125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526" h="2209005" stroke="0" extrusionOk="0">
                <a:moveTo>
                  <a:pt x="212721" y="1177061"/>
                </a:moveTo>
                <a:cubicBezTo>
                  <a:pt x="213944" y="1942168"/>
                  <a:pt x="549865" y="1496457"/>
                  <a:pt x="269232" y="1609141"/>
                </a:cubicBezTo>
              </a:path>
              <a:path w="559526" h="2209005" fill="none">
                <a:moveTo>
                  <a:pt x="0" y="0"/>
                </a:moveTo>
                <a:cubicBezTo>
                  <a:pt x="377877" y="0"/>
                  <a:pt x="488476" y="506132"/>
                  <a:pt x="553218" y="997125"/>
                </a:cubicBezTo>
                <a:cubicBezTo>
                  <a:pt x="625053" y="1730153"/>
                  <a:pt x="60328" y="2150179"/>
                  <a:pt x="30165" y="2175467"/>
                </a:cubicBezTo>
                <a:cubicBezTo>
                  <a:pt x="-12299" y="2117105"/>
                  <a:pt x="89300" y="1933067"/>
                  <a:pt x="63502" y="1987348"/>
                </a:cubicBezTo>
                <a:cubicBezTo>
                  <a:pt x="40880" y="2047672"/>
                  <a:pt x="-3172" y="2123964"/>
                  <a:pt x="30164" y="2170705"/>
                </a:cubicBezTo>
                <a:cubicBezTo>
                  <a:pt x="10320" y="2206820"/>
                  <a:pt x="148435" y="2209293"/>
                  <a:pt x="230190" y="2201661"/>
                </a:cubicBezTo>
                <a:cubicBezTo>
                  <a:pt x="140098" y="2222604"/>
                  <a:pt x="57641" y="2192700"/>
                  <a:pt x="39680" y="2186833"/>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
        <p:nvSpPr>
          <p:cNvPr id="64" name="Arc 20"/>
          <p:cNvSpPr/>
          <p:nvPr/>
        </p:nvSpPr>
        <p:spPr>
          <a:xfrm>
            <a:off x="5523921" y="2997453"/>
            <a:ext cx="516046" cy="2790119"/>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194603 w 685479"/>
              <a:gd name="connsiteY0" fmla="*/ 1177061 h 2209005"/>
              <a:gd name="connsiteX1" fmla="*/ 251114 w 685479"/>
              <a:gd name="connsiteY1" fmla="*/ 1609141 h 2209005"/>
              <a:gd name="connsiteX0" fmla="*/ 24611 w 685479"/>
              <a:gd name="connsiteY0" fmla="*/ 0 h 2209005"/>
              <a:gd name="connsiteX1" fmla="*/ 680378 w 685479"/>
              <a:gd name="connsiteY1" fmla="*/ 1227861 h 2209005"/>
              <a:gd name="connsiteX2" fmla="*/ 12047 w 685479"/>
              <a:gd name="connsiteY2" fmla="*/ 2175467 h 2209005"/>
              <a:gd name="connsiteX3" fmla="*/ 45384 w 685479"/>
              <a:gd name="connsiteY3" fmla="*/ 1987348 h 2209005"/>
              <a:gd name="connsiteX4" fmla="*/ 12046 w 685479"/>
              <a:gd name="connsiteY4" fmla="*/ 2170705 h 2209005"/>
              <a:gd name="connsiteX5" fmla="*/ 212072 w 685479"/>
              <a:gd name="connsiteY5" fmla="*/ 2201661 h 2209005"/>
              <a:gd name="connsiteX6" fmla="*/ 21562 w 685479"/>
              <a:gd name="connsiteY6" fmla="*/ 2186833 h 2209005"/>
              <a:gd name="connsiteX0" fmla="*/ 194603 w 558328"/>
              <a:gd name="connsiteY0" fmla="*/ 1177061 h 2209005"/>
              <a:gd name="connsiteX1" fmla="*/ 251114 w 558328"/>
              <a:gd name="connsiteY1" fmla="*/ 1609141 h 2209005"/>
              <a:gd name="connsiteX0" fmla="*/ 24611 w 558328"/>
              <a:gd name="connsiteY0" fmla="*/ 0 h 2209005"/>
              <a:gd name="connsiteX1" fmla="*/ 552191 w 558328"/>
              <a:gd name="connsiteY1" fmla="*/ 860392 h 2209005"/>
              <a:gd name="connsiteX2" fmla="*/ 12047 w 558328"/>
              <a:gd name="connsiteY2" fmla="*/ 2175467 h 2209005"/>
              <a:gd name="connsiteX3" fmla="*/ 45384 w 558328"/>
              <a:gd name="connsiteY3" fmla="*/ 1987348 h 2209005"/>
              <a:gd name="connsiteX4" fmla="*/ 12046 w 558328"/>
              <a:gd name="connsiteY4" fmla="*/ 2170705 h 2209005"/>
              <a:gd name="connsiteX5" fmla="*/ 212072 w 558328"/>
              <a:gd name="connsiteY5" fmla="*/ 2201661 h 2209005"/>
              <a:gd name="connsiteX6" fmla="*/ 21562 w 558328"/>
              <a:gd name="connsiteY6" fmla="*/ 2186833 h 2209005"/>
              <a:gd name="connsiteX0" fmla="*/ 194603 w 643055"/>
              <a:gd name="connsiteY0" fmla="*/ 1177061 h 2209005"/>
              <a:gd name="connsiteX1" fmla="*/ 251114 w 643055"/>
              <a:gd name="connsiteY1" fmla="*/ 1609141 h 2209005"/>
              <a:gd name="connsiteX0" fmla="*/ 24611 w 643055"/>
              <a:gd name="connsiteY0" fmla="*/ 0 h 2209005"/>
              <a:gd name="connsiteX1" fmla="*/ 637649 w 643055"/>
              <a:gd name="connsiteY1" fmla="*/ 988579 h 2209005"/>
              <a:gd name="connsiteX2" fmla="*/ 12047 w 643055"/>
              <a:gd name="connsiteY2" fmla="*/ 2175467 h 2209005"/>
              <a:gd name="connsiteX3" fmla="*/ 45384 w 643055"/>
              <a:gd name="connsiteY3" fmla="*/ 1987348 h 2209005"/>
              <a:gd name="connsiteX4" fmla="*/ 12046 w 643055"/>
              <a:gd name="connsiteY4" fmla="*/ 2170705 h 2209005"/>
              <a:gd name="connsiteX5" fmla="*/ 212072 w 643055"/>
              <a:gd name="connsiteY5" fmla="*/ 2201661 h 2209005"/>
              <a:gd name="connsiteX6" fmla="*/ 21562 w 643055"/>
              <a:gd name="connsiteY6" fmla="*/ 2186833 h 2209005"/>
              <a:gd name="connsiteX0" fmla="*/ 194603 w 600668"/>
              <a:gd name="connsiteY0" fmla="*/ 1177061 h 2209005"/>
              <a:gd name="connsiteX1" fmla="*/ 251114 w 600668"/>
              <a:gd name="connsiteY1" fmla="*/ 1609141 h 2209005"/>
              <a:gd name="connsiteX0" fmla="*/ 24611 w 600668"/>
              <a:gd name="connsiteY0" fmla="*/ 0 h 2209005"/>
              <a:gd name="connsiteX1" fmla="*/ 594920 w 600668"/>
              <a:gd name="connsiteY1" fmla="*/ 1022762 h 2209005"/>
              <a:gd name="connsiteX2" fmla="*/ 12047 w 600668"/>
              <a:gd name="connsiteY2" fmla="*/ 2175467 h 2209005"/>
              <a:gd name="connsiteX3" fmla="*/ 45384 w 600668"/>
              <a:gd name="connsiteY3" fmla="*/ 1987348 h 2209005"/>
              <a:gd name="connsiteX4" fmla="*/ 12046 w 600668"/>
              <a:gd name="connsiteY4" fmla="*/ 2170705 h 2209005"/>
              <a:gd name="connsiteX5" fmla="*/ 212072 w 600668"/>
              <a:gd name="connsiteY5" fmla="*/ 2201661 h 2209005"/>
              <a:gd name="connsiteX6" fmla="*/ 21562 w 600668"/>
              <a:gd name="connsiteY6" fmla="*/ 2186833 h 2209005"/>
              <a:gd name="connsiteX0" fmla="*/ 212721 w 618786"/>
              <a:gd name="connsiteY0" fmla="*/ 1177061 h 2209005"/>
              <a:gd name="connsiteX1" fmla="*/ 269232 w 618786"/>
              <a:gd name="connsiteY1" fmla="*/ 1609141 h 2209005"/>
              <a:gd name="connsiteX0" fmla="*/ 0 w 618786"/>
              <a:gd name="connsiteY0" fmla="*/ 0 h 2209005"/>
              <a:gd name="connsiteX1" fmla="*/ 613038 w 618786"/>
              <a:gd name="connsiteY1" fmla="*/ 1022762 h 2209005"/>
              <a:gd name="connsiteX2" fmla="*/ 30165 w 618786"/>
              <a:gd name="connsiteY2" fmla="*/ 2175467 h 2209005"/>
              <a:gd name="connsiteX3" fmla="*/ 63502 w 618786"/>
              <a:gd name="connsiteY3" fmla="*/ 1987348 h 2209005"/>
              <a:gd name="connsiteX4" fmla="*/ 30164 w 618786"/>
              <a:gd name="connsiteY4" fmla="*/ 2170705 h 2209005"/>
              <a:gd name="connsiteX5" fmla="*/ 230190 w 618786"/>
              <a:gd name="connsiteY5" fmla="*/ 2201661 h 2209005"/>
              <a:gd name="connsiteX6" fmla="*/ 39680 w 618786"/>
              <a:gd name="connsiteY6" fmla="*/ 2186833 h 2209005"/>
              <a:gd name="connsiteX0" fmla="*/ 212721 w 551069"/>
              <a:gd name="connsiteY0" fmla="*/ 1177061 h 2209005"/>
              <a:gd name="connsiteX1" fmla="*/ 269232 w 551069"/>
              <a:gd name="connsiteY1" fmla="*/ 1609141 h 2209005"/>
              <a:gd name="connsiteX0" fmla="*/ 0 w 551069"/>
              <a:gd name="connsiteY0" fmla="*/ 0 h 2209005"/>
              <a:gd name="connsiteX1" fmla="*/ 544672 w 551069"/>
              <a:gd name="connsiteY1" fmla="*/ 834755 h 2209005"/>
              <a:gd name="connsiteX2" fmla="*/ 30165 w 551069"/>
              <a:gd name="connsiteY2" fmla="*/ 2175467 h 2209005"/>
              <a:gd name="connsiteX3" fmla="*/ 63502 w 551069"/>
              <a:gd name="connsiteY3" fmla="*/ 1987348 h 2209005"/>
              <a:gd name="connsiteX4" fmla="*/ 30164 w 551069"/>
              <a:gd name="connsiteY4" fmla="*/ 2170705 h 2209005"/>
              <a:gd name="connsiteX5" fmla="*/ 230190 w 551069"/>
              <a:gd name="connsiteY5" fmla="*/ 2201661 h 2209005"/>
              <a:gd name="connsiteX6" fmla="*/ 39680 w 551069"/>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28758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97125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194603 w 541408"/>
              <a:gd name="connsiteY0" fmla="*/ 1758175 h 2790119"/>
              <a:gd name="connsiteX1" fmla="*/ 251114 w 541408"/>
              <a:gd name="connsiteY1" fmla="*/ 2190255 h 2790119"/>
              <a:gd name="connsiteX0" fmla="*/ 16065 w 541408"/>
              <a:gd name="connsiteY0" fmla="*/ 0 h 2790119"/>
              <a:gd name="connsiteX1" fmla="*/ 535100 w 541408"/>
              <a:gd name="connsiteY1" fmla="*/ 1578239 h 2790119"/>
              <a:gd name="connsiteX2" fmla="*/ 12047 w 541408"/>
              <a:gd name="connsiteY2" fmla="*/ 2756581 h 2790119"/>
              <a:gd name="connsiteX3" fmla="*/ 45384 w 541408"/>
              <a:gd name="connsiteY3" fmla="*/ 2568462 h 2790119"/>
              <a:gd name="connsiteX4" fmla="*/ 12046 w 541408"/>
              <a:gd name="connsiteY4" fmla="*/ 2751819 h 2790119"/>
              <a:gd name="connsiteX5" fmla="*/ 212072 w 541408"/>
              <a:gd name="connsiteY5" fmla="*/ 2782775 h 2790119"/>
              <a:gd name="connsiteX6" fmla="*/ 21562 w 541408"/>
              <a:gd name="connsiteY6" fmla="*/ 2767947 h 2790119"/>
              <a:gd name="connsiteX0" fmla="*/ 194603 w 516046"/>
              <a:gd name="connsiteY0" fmla="*/ 1758175 h 2790119"/>
              <a:gd name="connsiteX1" fmla="*/ 251114 w 516046"/>
              <a:gd name="connsiteY1" fmla="*/ 2190255 h 2790119"/>
              <a:gd name="connsiteX0" fmla="*/ 16065 w 516046"/>
              <a:gd name="connsiteY0" fmla="*/ 0 h 2790119"/>
              <a:gd name="connsiteX1" fmla="*/ 509463 w 516046"/>
              <a:gd name="connsiteY1" fmla="*/ 1432960 h 2790119"/>
              <a:gd name="connsiteX2" fmla="*/ 12047 w 516046"/>
              <a:gd name="connsiteY2" fmla="*/ 2756581 h 2790119"/>
              <a:gd name="connsiteX3" fmla="*/ 45384 w 516046"/>
              <a:gd name="connsiteY3" fmla="*/ 2568462 h 2790119"/>
              <a:gd name="connsiteX4" fmla="*/ 12046 w 516046"/>
              <a:gd name="connsiteY4" fmla="*/ 2751819 h 2790119"/>
              <a:gd name="connsiteX5" fmla="*/ 212072 w 516046"/>
              <a:gd name="connsiteY5" fmla="*/ 2782775 h 2790119"/>
              <a:gd name="connsiteX6" fmla="*/ 21562 w 516046"/>
              <a:gd name="connsiteY6" fmla="*/ 2767947 h 279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046" h="2790119" stroke="0" extrusionOk="0">
                <a:moveTo>
                  <a:pt x="194603" y="1758175"/>
                </a:moveTo>
                <a:cubicBezTo>
                  <a:pt x="195826" y="2523282"/>
                  <a:pt x="531747" y="2077571"/>
                  <a:pt x="251114" y="2190255"/>
                </a:cubicBezTo>
              </a:path>
              <a:path w="516046" h="2790119" fill="none">
                <a:moveTo>
                  <a:pt x="16065" y="0"/>
                </a:moveTo>
                <a:cubicBezTo>
                  <a:pt x="393942" y="0"/>
                  <a:pt x="444721" y="941967"/>
                  <a:pt x="509463" y="1432960"/>
                </a:cubicBezTo>
                <a:cubicBezTo>
                  <a:pt x="581298" y="2165988"/>
                  <a:pt x="42210" y="2731293"/>
                  <a:pt x="12047" y="2756581"/>
                </a:cubicBezTo>
                <a:cubicBezTo>
                  <a:pt x="-30417" y="2698219"/>
                  <a:pt x="71182" y="2514181"/>
                  <a:pt x="45384" y="2568462"/>
                </a:cubicBezTo>
                <a:cubicBezTo>
                  <a:pt x="22762" y="2628786"/>
                  <a:pt x="-21290" y="2705078"/>
                  <a:pt x="12046" y="2751819"/>
                </a:cubicBezTo>
                <a:cubicBezTo>
                  <a:pt x="-7798" y="2787934"/>
                  <a:pt x="130317" y="2790407"/>
                  <a:pt x="212072" y="2782775"/>
                </a:cubicBezTo>
                <a:cubicBezTo>
                  <a:pt x="121980" y="2803718"/>
                  <a:pt x="39523" y="2773814"/>
                  <a:pt x="21562" y="2767947"/>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640925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Examine vector table with debugger</a:t>
            </a:r>
          </a:p>
        </p:txBody>
      </p:sp>
      <p:sp>
        <p:nvSpPr>
          <p:cNvPr id="3" name="Content Placeholder 2"/>
          <p:cNvSpPr>
            <a:spLocks noGrp="1"/>
          </p:cNvSpPr>
          <p:nvPr>
            <p:ph idx="1"/>
          </p:nvPr>
        </p:nvSpPr>
        <p:spPr>
          <a:xfrm>
            <a:off x="6835139" y="1171111"/>
            <a:ext cx="4877435" cy="4948335"/>
          </a:xfrm>
        </p:spPr>
        <p:txBody>
          <a:bodyPr/>
          <a:lstStyle/>
          <a:p>
            <a:r>
              <a:rPr lang="en-US" sz="2000" dirty="0"/>
              <a:t>Why is the vector odd?</a:t>
            </a:r>
          </a:p>
          <a:p>
            <a:r>
              <a:rPr lang="en-US" sz="2000" dirty="0"/>
              <a:t>LSB of address indicates that handler uses Thumb code</a:t>
            </a:r>
          </a:p>
        </p:txBody>
      </p:sp>
      <p:graphicFrame>
        <p:nvGraphicFramePr>
          <p:cNvPr id="6" name="Table 5"/>
          <p:cNvGraphicFramePr>
            <a:graphicFrameLocks noGrp="1"/>
          </p:cNvGraphicFramePr>
          <p:nvPr/>
        </p:nvGraphicFramePr>
        <p:xfrm>
          <a:off x="609600" y="853440"/>
          <a:ext cx="5791200" cy="5608320"/>
        </p:xfrm>
        <a:graphic>
          <a:graphicData uri="http://schemas.openxmlformats.org/drawingml/2006/table">
            <a:tbl>
              <a:tblPr firstRow="1" bandRow="1">
                <a:tableStyleId>{5C22544A-7EE6-4342-B048-85BDC9FD1C3A}</a:tableStyleId>
              </a:tblPr>
              <a:tblGrid>
                <a:gridCol w="1546216">
                  <a:extLst>
                    <a:ext uri="{9D8B030D-6E8A-4147-A177-3AD203B41FA5}">
                      <a16:colId xmlns:a16="http://schemas.microsoft.com/office/drawing/2014/main" val="20000"/>
                    </a:ext>
                  </a:extLst>
                </a:gridCol>
                <a:gridCol w="1349384">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212725">
                <a:tc>
                  <a:txBody>
                    <a:bodyPr/>
                    <a:lstStyle/>
                    <a:p>
                      <a:pPr algn="ctr"/>
                      <a:r>
                        <a:rPr lang="en-GB" sz="1600" dirty="0"/>
                        <a:t>Exception number</a:t>
                      </a:r>
                    </a:p>
                  </a:txBody>
                  <a:tcPr marT="0" marB="0"/>
                </a:tc>
                <a:tc>
                  <a:txBody>
                    <a:bodyPr/>
                    <a:lstStyle/>
                    <a:p>
                      <a:pPr algn="ctr"/>
                      <a:r>
                        <a:rPr lang="en-GB" sz="1600" dirty="0"/>
                        <a:t>IRQ number</a:t>
                      </a:r>
                    </a:p>
                  </a:txBody>
                  <a:tcPr marT="0" marB="0"/>
                </a:tc>
                <a:tc>
                  <a:txBody>
                    <a:bodyPr/>
                    <a:lstStyle/>
                    <a:p>
                      <a:pPr algn="ctr"/>
                      <a:r>
                        <a:rPr lang="en-GB" sz="1600" dirty="0"/>
                        <a:t>Vector</a:t>
                      </a:r>
                    </a:p>
                  </a:txBody>
                  <a:tcPr marT="0" marB="0"/>
                </a:tc>
                <a:tc>
                  <a:txBody>
                    <a:bodyPr/>
                    <a:lstStyle/>
                    <a:p>
                      <a:pPr algn="ctr"/>
                      <a:r>
                        <a:rPr lang="en-GB" sz="1600" dirty="0"/>
                        <a:t>Offset</a:t>
                      </a:r>
                    </a:p>
                  </a:txBody>
                  <a:tcPr marT="0" marB="0"/>
                </a:tc>
                <a:extLst>
                  <a:ext uri="{0D108BD9-81ED-4DB2-BD59-A6C34878D82A}">
                    <a16:rowId xmlns:a16="http://schemas.microsoft.com/office/drawing/2014/main" val="10000"/>
                  </a:ext>
                </a:extLst>
              </a:tr>
              <a:tr h="212725">
                <a:tc>
                  <a:txBody>
                    <a:bodyPr/>
                    <a:lstStyle/>
                    <a:p>
                      <a:pPr algn="ctr"/>
                      <a:endParaRPr lang="en-GB" sz="1600" dirty="0"/>
                    </a:p>
                  </a:txBody>
                  <a:tcPr marT="0" marB="0" anchor="ctr"/>
                </a:tc>
                <a:tc>
                  <a:txBody>
                    <a:bodyPr/>
                    <a:lstStyle/>
                    <a:p>
                      <a:pPr algn="ctr"/>
                      <a:endParaRPr lang="en-GB" sz="1600" dirty="0"/>
                    </a:p>
                  </a:txBody>
                  <a:tcPr marT="0" marB="0" anchor="ctr"/>
                </a:tc>
                <a:tc>
                  <a:txBody>
                    <a:bodyPr/>
                    <a:lstStyle/>
                    <a:p>
                      <a:pPr algn="ctr"/>
                      <a:r>
                        <a:rPr lang="en-GB" sz="1600" dirty="0"/>
                        <a:t>Initial SP</a:t>
                      </a:r>
                    </a:p>
                  </a:txBody>
                  <a:tcPr marT="0" marB="0" anchor="ctr"/>
                </a:tc>
                <a:tc>
                  <a:txBody>
                    <a:bodyPr/>
                    <a:lstStyle/>
                    <a:p>
                      <a:pPr algn="ctr"/>
                      <a:r>
                        <a:rPr lang="en-GB" sz="1600" dirty="0"/>
                        <a:t>0x00</a:t>
                      </a:r>
                    </a:p>
                  </a:txBody>
                  <a:tcPr marT="0" marB="0" anchor="ctr"/>
                </a:tc>
                <a:extLst>
                  <a:ext uri="{0D108BD9-81ED-4DB2-BD59-A6C34878D82A}">
                    <a16:rowId xmlns:a16="http://schemas.microsoft.com/office/drawing/2014/main" val="10001"/>
                  </a:ext>
                </a:extLst>
              </a:tr>
              <a:tr h="212725">
                <a:tc>
                  <a:txBody>
                    <a:bodyPr/>
                    <a:lstStyle/>
                    <a:p>
                      <a:pPr algn="ctr"/>
                      <a:r>
                        <a:rPr lang="en-GB" sz="1600" dirty="0"/>
                        <a:t>1</a:t>
                      </a:r>
                    </a:p>
                  </a:txBody>
                  <a:tcPr marT="0" marB="0" anchor="ctr"/>
                </a:tc>
                <a:tc>
                  <a:txBody>
                    <a:bodyPr/>
                    <a:lstStyle/>
                    <a:p>
                      <a:pPr algn="ctr"/>
                      <a:endParaRPr lang="en-GB" sz="1600" dirty="0"/>
                    </a:p>
                  </a:txBody>
                  <a:tcPr marT="0" marB="0" anchor="ctr"/>
                </a:tc>
                <a:tc>
                  <a:txBody>
                    <a:bodyPr/>
                    <a:lstStyle/>
                    <a:p>
                      <a:pPr algn="ctr"/>
                      <a:r>
                        <a:rPr lang="en-GB" sz="1600" dirty="0"/>
                        <a:t>Reset</a:t>
                      </a:r>
                    </a:p>
                  </a:txBody>
                  <a:tcPr marT="0" marB="0" anchor="ctr"/>
                </a:tc>
                <a:tc>
                  <a:txBody>
                    <a:bodyPr/>
                    <a:lstStyle/>
                    <a:p>
                      <a:pPr algn="ctr"/>
                      <a:r>
                        <a:rPr lang="en-GB" sz="1600" dirty="0"/>
                        <a:t>0x04</a:t>
                      </a:r>
                    </a:p>
                  </a:txBody>
                  <a:tcPr marT="0" marB="0" anchor="ctr"/>
                </a:tc>
                <a:extLst>
                  <a:ext uri="{0D108BD9-81ED-4DB2-BD59-A6C34878D82A}">
                    <a16:rowId xmlns:a16="http://schemas.microsoft.com/office/drawing/2014/main" val="10002"/>
                  </a:ext>
                </a:extLst>
              </a:tr>
              <a:tr h="212725">
                <a:tc>
                  <a:txBody>
                    <a:bodyPr/>
                    <a:lstStyle/>
                    <a:p>
                      <a:pPr algn="ctr"/>
                      <a:r>
                        <a:rPr lang="en-GB" sz="1600" dirty="0"/>
                        <a:t>2</a:t>
                      </a: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a:t>-14</a:t>
                      </a:r>
                    </a:p>
                  </a:txBody>
                  <a:tcPr marT="0" marB="0" anchor="ctr"/>
                </a:tc>
                <a:tc>
                  <a:txBody>
                    <a:bodyPr/>
                    <a:lstStyle/>
                    <a:p>
                      <a:pPr algn="ctr"/>
                      <a:r>
                        <a:rPr lang="en-GB" sz="1600" dirty="0"/>
                        <a:t>NMI</a:t>
                      </a:r>
                    </a:p>
                  </a:txBody>
                  <a:tcPr marT="0" marB="0" anchor="ctr"/>
                </a:tc>
                <a:tc>
                  <a:txBody>
                    <a:bodyPr/>
                    <a:lstStyle/>
                    <a:p>
                      <a:pPr algn="ctr"/>
                      <a:r>
                        <a:rPr lang="en-GB" sz="1600" dirty="0"/>
                        <a:t>0x08</a:t>
                      </a:r>
                    </a:p>
                  </a:txBody>
                  <a:tcPr marT="0" marB="0" anchor="ctr"/>
                </a:tc>
                <a:extLst>
                  <a:ext uri="{0D108BD9-81ED-4DB2-BD59-A6C34878D82A}">
                    <a16:rowId xmlns:a16="http://schemas.microsoft.com/office/drawing/2014/main" val="10003"/>
                  </a:ext>
                </a:extLst>
              </a:tr>
              <a:tr h="212725">
                <a:tc>
                  <a:txBody>
                    <a:bodyPr/>
                    <a:lstStyle/>
                    <a:p>
                      <a:pPr algn="ctr"/>
                      <a:r>
                        <a:rPr lang="en-GB" sz="1600" dirty="0"/>
                        <a:t>3</a:t>
                      </a: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600" dirty="0"/>
                        <a:t>-13</a:t>
                      </a:r>
                    </a:p>
                  </a:txBody>
                  <a:tcPr marT="0" marB="0" anchor="ctr"/>
                </a:tc>
                <a:tc>
                  <a:txBody>
                    <a:bodyPr/>
                    <a:lstStyle/>
                    <a:p>
                      <a:pPr algn="ctr"/>
                      <a:r>
                        <a:rPr lang="en-GB" sz="1600" dirty="0" err="1"/>
                        <a:t>HardFault</a:t>
                      </a:r>
                      <a:endParaRPr lang="en-GB" sz="1600" dirty="0"/>
                    </a:p>
                  </a:txBody>
                  <a:tcPr marT="0" marB="0" anchor="ctr"/>
                </a:tc>
                <a:tc>
                  <a:txBody>
                    <a:bodyPr/>
                    <a:lstStyle/>
                    <a:p>
                      <a:pPr algn="ctr"/>
                      <a:r>
                        <a:rPr lang="en-GB" sz="1600" dirty="0"/>
                        <a:t>0x0C</a:t>
                      </a:r>
                    </a:p>
                  </a:txBody>
                  <a:tcPr marT="0" marB="0" anchor="ctr"/>
                </a:tc>
                <a:extLst>
                  <a:ext uri="{0D108BD9-81ED-4DB2-BD59-A6C34878D82A}">
                    <a16:rowId xmlns:a16="http://schemas.microsoft.com/office/drawing/2014/main" val="10004"/>
                  </a:ext>
                </a:extLst>
              </a:tr>
              <a:tr h="212725">
                <a:tc>
                  <a:txBody>
                    <a:bodyPr/>
                    <a:lstStyle/>
                    <a:p>
                      <a:pPr algn="ctr"/>
                      <a:r>
                        <a:rPr lang="en-GB" sz="1600" dirty="0"/>
                        <a:t>4</a:t>
                      </a:r>
                    </a:p>
                  </a:txBody>
                  <a:tcPr marT="0" marB="0" anchor="ctr"/>
                </a:tc>
                <a:tc>
                  <a:txBody>
                    <a:bodyPr/>
                    <a:lstStyle/>
                    <a:p>
                      <a:pPr algn="ctr"/>
                      <a:endParaRPr lang="en-GB" sz="1600" dirty="0"/>
                    </a:p>
                  </a:txBody>
                  <a:tcPr marT="0" marB="0" anchor="ctr"/>
                </a:tc>
                <a:tc rowSpan="7">
                  <a:txBody>
                    <a:bodyPr/>
                    <a:lstStyle/>
                    <a:p>
                      <a:pPr algn="ctr"/>
                      <a:r>
                        <a:rPr lang="en-GB" sz="1600" dirty="0"/>
                        <a:t>Reserved</a:t>
                      </a:r>
                    </a:p>
                  </a:txBody>
                  <a:tcPr marT="0" marB="0" anchor="ctr"/>
                </a:tc>
                <a:tc>
                  <a:txBody>
                    <a:bodyPr/>
                    <a:lstStyle/>
                    <a:p>
                      <a:pPr algn="ctr"/>
                      <a:r>
                        <a:rPr lang="en-GB" sz="1600" dirty="0"/>
                        <a:t>0x10</a:t>
                      </a:r>
                    </a:p>
                  </a:txBody>
                  <a:tcPr marT="0" marB="0" anchor="ctr"/>
                </a:tc>
                <a:extLst>
                  <a:ext uri="{0D108BD9-81ED-4DB2-BD59-A6C34878D82A}">
                    <a16:rowId xmlns:a16="http://schemas.microsoft.com/office/drawing/2014/main" val="10005"/>
                  </a:ext>
                </a:extLst>
              </a:tr>
              <a:tr h="212725">
                <a:tc>
                  <a:txBody>
                    <a:bodyPr/>
                    <a:lstStyle/>
                    <a:p>
                      <a:pPr algn="ctr"/>
                      <a:r>
                        <a:rPr lang="en-GB" sz="1600" dirty="0"/>
                        <a:t>5</a:t>
                      </a:r>
                    </a:p>
                  </a:txBody>
                  <a:tcPr marT="0" marB="0" anchor="ctr"/>
                </a:tc>
                <a:tc>
                  <a:txBody>
                    <a:bodyPr/>
                    <a:lstStyle/>
                    <a:p>
                      <a:pPr algn="ctr"/>
                      <a:endParaRPr lang="en-GB" sz="1600" dirty="0"/>
                    </a:p>
                  </a:txBody>
                  <a:tcPr marT="0" marB="0" anchor="ctr"/>
                </a:tc>
                <a:tc vMerge="1">
                  <a:txBody>
                    <a:bodyPr/>
                    <a:lstStyle/>
                    <a:p>
                      <a:endParaRPr lang="en-GB" sz="1600" dirty="0"/>
                    </a:p>
                  </a:txBody>
                  <a:tcPr marT="0" marB="0"/>
                </a:tc>
                <a:tc>
                  <a:txBody>
                    <a:bodyPr/>
                    <a:lstStyle/>
                    <a:p>
                      <a:pPr algn="ctr"/>
                      <a:endParaRPr lang="en-GB" sz="1600" dirty="0"/>
                    </a:p>
                  </a:txBody>
                  <a:tcPr marT="0" marB="0" anchor="ctr"/>
                </a:tc>
                <a:extLst>
                  <a:ext uri="{0D108BD9-81ED-4DB2-BD59-A6C34878D82A}">
                    <a16:rowId xmlns:a16="http://schemas.microsoft.com/office/drawing/2014/main" val="10006"/>
                  </a:ext>
                </a:extLst>
              </a:tr>
              <a:tr h="212725">
                <a:tc>
                  <a:txBody>
                    <a:bodyPr/>
                    <a:lstStyle/>
                    <a:p>
                      <a:pPr algn="ctr"/>
                      <a:r>
                        <a:rPr lang="en-GB" sz="1600" dirty="0"/>
                        <a:t>6</a:t>
                      </a:r>
                    </a:p>
                  </a:txBody>
                  <a:tcPr marT="0" marB="0" anchor="ctr"/>
                </a:tc>
                <a:tc>
                  <a:txBody>
                    <a:bodyPr/>
                    <a:lstStyle/>
                    <a:p>
                      <a:pPr algn="ctr"/>
                      <a:endParaRPr lang="en-GB" sz="1600" dirty="0"/>
                    </a:p>
                  </a:txBody>
                  <a:tcPr marT="0" marB="0" anchor="ctr"/>
                </a:tc>
                <a:tc vMerge="1">
                  <a:txBody>
                    <a:bodyPr/>
                    <a:lstStyle/>
                    <a:p>
                      <a:endParaRPr lang="en-GB" sz="1600" dirty="0"/>
                    </a:p>
                  </a:txBody>
                  <a:tcPr marT="0" marB="0"/>
                </a:tc>
                <a:tc>
                  <a:txBody>
                    <a:bodyPr/>
                    <a:lstStyle/>
                    <a:p>
                      <a:pPr algn="ctr"/>
                      <a:endParaRPr lang="en-GB" sz="1600"/>
                    </a:p>
                  </a:txBody>
                  <a:tcPr marT="0" marB="0" anchor="ctr"/>
                </a:tc>
                <a:extLst>
                  <a:ext uri="{0D108BD9-81ED-4DB2-BD59-A6C34878D82A}">
                    <a16:rowId xmlns:a16="http://schemas.microsoft.com/office/drawing/2014/main" val="10007"/>
                  </a:ext>
                </a:extLst>
              </a:tr>
              <a:tr h="212725">
                <a:tc>
                  <a:txBody>
                    <a:bodyPr/>
                    <a:lstStyle/>
                    <a:p>
                      <a:pPr algn="ctr"/>
                      <a:r>
                        <a:rPr lang="en-GB" sz="1600" dirty="0"/>
                        <a:t>7</a:t>
                      </a:r>
                    </a:p>
                  </a:txBody>
                  <a:tcPr marT="0" marB="0" anchor="ctr"/>
                </a:tc>
                <a:tc>
                  <a:txBody>
                    <a:bodyPr/>
                    <a:lstStyle/>
                    <a:p>
                      <a:pPr algn="ctr"/>
                      <a:endParaRPr lang="en-GB" sz="1600" dirty="0"/>
                    </a:p>
                  </a:txBody>
                  <a:tcPr marT="0" marB="0" anchor="ctr"/>
                </a:tc>
                <a:tc vMerge="1">
                  <a:txBody>
                    <a:bodyPr/>
                    <a:lstStyle/>
                    <a:p>
                      <a:endParaRPr lang="en-GB" sz="1600" dirty="0"/>
                    </a:p>
                  </a:txBody>
                  <a:tcPr marT="0" marB="0"/>
                </a:tc>
                <a:tc>
                  <a:txBody>
                    <a:bodyPr/>
                    <a:lstStyle/>
                    <a:p>
                      <a:pPr algn="ctr"/>
                      <a:endParaRPr lang="en-GB" sz="1600"/>
                    </a:p>
                  </a:txBody>
                  <a:tcPr marT="0" marB="0" anchor="ctr"/>
                </a:tc>
                <a:extLst>
                  <a:ext uri="{0D108BD9-81ED-4DB2-BD59-A6C34878D82A}">
                    <a16:rowId xmlns:a16="http://schemas.microsoft.com/office/drawing/2014/main" val="10008"/>
                  </a:ext>
                </a:extLst>
              </a:tr>
              <a:tr h="212725">
                <a:tc>
                  <a:txBody>
                    <a:bodyPr/>
                    <a:lstStyle/>
                    <a:p>
                      <a:pPr algn="ctr"/>
                      <a:r>
                        <a:rPr lang="en-GB" sz="1600" dirty="0"/>
                        <a:t>8</a:t>
                      </a:r>
                    </a:p>
                  </a:txBody>
                  <a:tcPr marT="0" marB="0" anchor="ctr"/>
                </a:tc>
                <a:tc>
                  <a:txBody>
                    <a:bodyPr/>
                    <a:lstStyle/>
                    <a:p>
                      <a:pPr algn="ctr"/>
                      <a:endParaRPr lang="en-GB" sz="1600" dirty="0"/>
                    </a:p>
                  </a:txBody>
                  <a:tcPr marT="0" marB="0" anchor="ctr"/>
                </a:tc>
                <a:tc vMerge="1">
                  <a:txBody>
                    <a:bodyPr/>
                    <a:lstStyle/>
                    <a:p>
                      <a:endParaRPr lang="en-GB" sz="1600" dirty="0"/>
                    </a:p>
                  </a:txBody>
                  <a:tcPr marT="0" marB="0"/>
                </a:tc>
                <a:tc>
                  <a:txBody>
                    <a:bodyPr/>
                    <a:lstStyle/>
                    <a:p>
                      <a:pPr algn="ctr"/>
                      <a:endParaRPr lang="en-GB" sz="1600"/>
                    </a:p>
                  </a:txBody>
                  <a:tcPr marT="0" marB="0" anchor="ctr"/>
                </a:tc>
                <a:extLst>
                  <a:ext uri="{0D108BD9-81ED-4DB2-BD59-A6C34878D82A}">
                    <a16:rowId xmlns:a16="http://schemas.microsoft.com/office/drawing/2014/main" val="10009"/>
                  </a:ext>
                </a:extLst>
              </a:tr>
              <a:tr h="212725">
                <a:tc>
                  <a:txBody>
                    <a:bodyPr/>
                    <a:lstStyle/>
                    <a:p>
                      <a:pPr algn="ctr"/>
                      <a:r>
                        <a:rPr lang="en-GB" sz="1600" dirty="0"/>
                        <a:t>9</a:t>
                      </a:r>
                    </a:p>
                  </a:txBody>
                  <a:tcPr marT="0" marB="0" anchor="ctr"/>
                </a:tc>
                <a:tc>
                  <a:txBody>
                    <a:bodyPr/>
                    <a:lstStyle/>
                    <a:p>
                      <a:pPr algn="ctr"/>
                      <a:endParaRPr lang="en-GB" sz="1600" dirty="0"/>
                    </a:p>
                  </a:txBody>
                  <a:tcPr marT="0" marB="0" anchor="ctr"/>
                </a:tc>
                <a:tc vMerge="1">
                  <a:txBody>
                    <a:bodyPr/>
                    <a:lstStyle/>
                    <a:p>
                      <a:endParaRPr lang="en-GB" sz="1600" dirty="0"/>
                    </a:p>
                  </a:txBody>
                  <a:tcPr marT="0" marB="0"/>
                </a:tc>
                <a:tc>
                  <a:txBody>
                    <a:bodyPr/>
                    <a:lstStyle/>
                    <a:p>
                      <a:pPr algn="ctr"/>
                      <a:endParaRPr lang="en-GB" sz="1600"/>
                    </a:p>
                  </a:txBody>
                  <a:tcPr marT="0" marB="0" anchor="ctr"/>
                </a:tc>
                <a:extLst>
                  <a:ext uri="{0D108BD9-81ED-4DB2-BD59-A6C34878D82A}">
                    <a16:rowId xmlns:a16="http://schemas.microsoft.com/office/drawing/2014/main" val="10010"/>
                  </a:ext>
                </a:extLst>
              </a:tr>
              <a:tr h="212725">
                <a:tc>
                  <a:txBody>
                    <a:bodyPr/>
                    <a:lstStyle/>
                    <a:p>
                      <a:pPr algn="ctr"/>
                      <a:r>
                        <a:rPr lang="en-GB" sz="1600" dirty="0"/>
                        <a:t>10</a:t>
                      </a:r>
                    </a:p>
                  </a:txBody>
                  <a:tcPr marT="0" marB="0" anchor="ctr"/>
                </a:tc>
                <a:tc>
                  <a:txBody>
                    <a:bodyPr/>
                    <a:lstStyle/>
                    <a:p>
                      <a:pPr algn="ctr"/>
                      <a:endParaRPr lang="en-GB" sz="1600" dirty="0"/>
                    </a:p>
                  </a:txBody>
                  <a:tcPr marT="0" marB="0" anchor="ctr"/>
                </a:tc>
                <a:tc vMerge="1">
                  <a:txBody>
                    <a:bodyPr/>
                    <a:lstStyle/>
                    <a:p>
                      <a:endParaRPr lang="en-GB" sz="1600" dirty="0"/>
                    </a:p>
                  </a:txBody>
                  <a:tcPr marT="0" marB="0"/>
                </a:tc>
                <a:tc>
                  <a:txBody>
                    <a:bodyPr/>
                    <a:lstStyle/>
                    <a:p>
                      <a:pPr algn="ctr"/>
                      <a:endParaRPr lang="en-GB" sz="1600" dirty="0"/>
                    </a:p>
                  </a:txBody>
                  <a:tcPr marT="0" marB="0" anchor="ctr"/>
                </a:tc>
                <a:extLst>
                  <a:ext uri="{0D108BD9-81ED-4DB2-BD59-A6C34878D82A}">
                    <a16:rowId xmlns:a16="http://schemas.microsoft.com/office/drawing/2014/main" val="10011"/>
                  </a:ext>
                </a:extLst>
              </a:tr>
              <a:tr h="212725">
                <a:tc>
                  <a:txBody>
                    <a:bodyPr/>
                    <a:lstStyle/>
                    <a:p>
                      <a:pPr algn="ctr"/>
                      <a:r>
                        <a:rPr lang="en-GB" sz="1600" dirty="0"/>
                        <a:t>11</a:t>
                      </a:r>
                    </a:p>
                  </a:txBody>
                  <a:tcPr marT="0" marB="0" anchor="ctr"/>
                </a:tc>
                <a:tc>
                  <a:txBody>
                    <a:bodyPr/>
                    <a:lstStyle/>
                    <a:p>
                      <a:pPr algn="ctr"/>
                      <a:r>
                        <a:rPr lang="en-GB" sz="1600" dirty="0"/>
                        <a:t>-5</a:t>
                      </a:r>
                    </a:p>
                  </a:txBody>
                  <a:tcPr marT="0" marB="0" anchor="ctr"/>
                </a:tc>
                <a:tc>
                  <a:txBody>
                    <a:bodyPr/>
                    <a:lstStyle/>
                    <a:p>
                      <a:pPr algn="ctr"/>
                      <a:r>
                        <a:rPr lang="en-GB" sz="1600" dirty="0" err="1"/>
                        <a:t>SVCall</a:t>
                      </a:r>
                      <a:endParaRPr lang="en-GB" sz="1600" dirty="0"/>
                    </a:p>
                  </a:txBody>
                  <a:tcPr marT="0" marB="0" anchor="ctr"/>
                </a:tc>
                <a:tc>
                  <a:txBody>
                    <a:bodyPr/>
                    <a:lstStyle/>
                    <a:p>
                      <a:pPr algn="ctr"/>
                      <a:r>
                        <a:rPr lang="en-GB" sz="1600" dirty="0"/>
                        <a:t>0x2C</a:t>
                      </a:r>
                    </a:p>
                  </a:txBody>
                  <a:tcPr marT="0" marB="0" anchor="ctr"/>
                </a:tc>
                <a:extLst>
                  <a:ext uri="{0D108BD9-81ED-4DB2-BD59-A6C34878D82A}">
                    <a16:rowId xmlns:a16="http://schemas.microsoft.com/office/drawing/2014/main" val="10012"/>
                  </a:ext>
                </a:extLst>
              </a:tr>
              <a:tr h="212725">
                <a:tc>
                  <a:txBody>
                    <a:bodyPr/>
                    <a:lstStyle/>
                    <a:p>
                      <a:pPr algn="ctr"/>
                      <a:r>
                        <a:rPr lang="en-GB" sz="1600" dirty="0"/>
                        <a:t>12</a:t>
                      </a:r>
                    </a:p>
                  </a:txBody>
                  <a:tcPr marT="0" marB="0" anchor="ctr"/>
                </a:tc>
                <a:tc>
                  <a:txBody>
                    <a:bodyPr/>
                    <a:lstStyle/>
                    <a:p>
                      <a:pPr algn="ctr"/>
                      <a:endParaRPr lang="en-GB" sz="1600" dirty="0"/>
                    </a:p>
                  </a:txBody>
                  <a:tcPr marT="0" marB="0" anchor="ctr"/>
                </a:tc>
                <a:tc rowSpan="2">
                  <a:txBody>
                    <a:bodyPr/>
                    <a:lstStyle/>
                    <a:p>
                      <a:pPr algn="ctr"/>
                      <a:r>
                        <a:rPr lang="en-GB" sz="1600" dirty="0"/>
                        <a:t>Reserved</a:t>
                      </a:r>
                    </a:p>
                  </a:txBody>
                  <a:tcPr marT="0" marB="0" anchor="ctr"/>
                </a:tc>
                <a:tc>
                  <a:txBody>
                    <a:bodyPr/>
                    <a:lstStyle/>
                    <a:p>
                      <a:pPr algn="ctr"/>
                      <a:endParaRPr lang="en-GB" sz="1600"/>
                    </a:p>
                  </a:txBody>
                  <a:tcPr marT="0" marB="0" anchor="ctr"/>
                </a:tc>
                <a:extLst>
                  <a:ext uri="{0D108BD9-81ED-4DB2-BD59-A6C34878D82A}">
                    <a16:rowId xmlns:a16="http://schemas.microsoft.com/office/drawing/2014/main" val="10013"/>
                  </a:ext>
                </a:extLst>
              </a:tr>
              <a:tr h="212725">
                <a:tc>
                  <a:txBody>
                    <a:bodyPr/>
                    <a:lstStyle/>
                    <a:p>
                      <a:pPr algn="ctr"/>
                      <a:r>
                        <a:rPr lang="en-GB" sz="1600" dirty="0"/>
                        <a:t>13</a:t>
                      </a:r>
                    </a:p>
                  </a:txBody>
                  <a:tcPr marT="0" marB="0" anchor="ctr"/>
                </a:tc>
                <a:tc>
                  <a:txBody>
                    <a:bodyPr/>
                    <a:lstStyle/>
                    <a:p>
                      <a:pPr algn="ctr"/>
                      <a:endParaRPr lang="en-GB" sz="1600" dirty="0"/>
                    </a:p>
                  </a:txBody>
                  <a:tcPr marT="0" marB="0" anchor="ctr"/>
                </a:tc>
                <a:tc vMerge="1">
                  <a:txBody>
                    <a:bodyPr/>
                    <a:lstStyle/>
                    <a:p>
                      <a:pPr algn="ctr"/>
                      <a:endParaRPr lang="en-GB" sz="1600" dirty="0"/>
                    </a:p>
                  </a:txBody>
                  <a:tcPr marT="0" marB="0" anchor="ctr"/>
                </a:tc>
                <a:tc>
                  <a:txBody>
                    <a:bodyPr/>
                    <a:lstStyle/>
                    <a:p>
                      <a:pPr algn="ctr"/>
                      <a:endParaRPr lang="en-GB" sz="1600"/>
                    </a:p>
                  </a:txBody>
                  <a:tcPr marT="0" marB="0" anchor="ctr"/>
                </a:tc>
                <a:extLst>
                  <a:ext uri="{0D108BD9-81ED-4DB2-BD59-A6C34878D82A}">
                    <a16:rowId xmlns:a16="http://schemas.microsoft.com/office/drawing/2014/main" val="10014"/>
                  </a:ext>
                </a:extLst>
              </a:tr>
              <a:tr h="212725">
                <a:tc>
                  <a:txBody>
                    <a:bodyPr/>
                    <a:lstStyle/>
                    <a:p>
                      <a:pPr algn="ctr"/>
                      <a:r>
                        <a:rPr lang="en-GB" sz="1600" dirty="0"/>
                        <a:t>14</a:t>
                      </a:r>
                    </a:p>
                  </a:txBody>
                  <a:tcPr marT="0" marB="0" anchor="ctr"/>
                </a:tc>
                <a:tc>
                  <a:txBody>
                    <a:bodyPr/>
                    <a:lstStyle/>
                    <a:p>
                      <a:pPr algn="ctr"/>
                      <a:r>
                        <a:rPr lang="en-GB" sz="1600" dirty="0"/>
                        <a:t>-2</a:t>
                      </a:r>
                    </a:p>
                  </a:txBody>
                  <a:tcPr marT="0" marB="0" anchor="ctr"/>
                </a:tc>
                <a:tc>
                  <a:txBody>
                    <a:bodyPr/>
                    <a:lstStyle/>
                    <a:p>
                      <a:pPr algn="ctr"/>
                      <a:r>
                        <a:rPr lang="en-GB" sz="1600" dirty="0" err="1"/>
                        <a:t>PendSV</a:t>
                      </a:r>
                      <a:endParaRPr lang="en-GB" sz="1600" dirty="0"/>
                    </a:p>
                  </a:txBody>
                  <a:tcPr marT="0" marB="0" anchor="ctr"/>
                </a:tc>
                <a:tc>
                  <a:txBody>
                    <a:bodyPr/>
                    <a:lstStyle/>
                    <a:p>
                      <a:pPr algn="ctr"/>
                      <a:r>
                        <a:rPr lang="en-GB" sz="1600" dirty="0"/>
                        <a:t>0x38</a:t>
                      </a:r>
                    </a:p>
                  </a:txBody>
                  <a:tcPr marT="0" marB="0" anchor="ctr"/>
                </a:tc>
                <a:extLst>
                  <a:ext uri="{0D108BD9-81ED-4DB2-BD59-A6C34878D82A}">
                    <a16:rowId xmlns:a16="http://schemas.microsoft.com/office/drawing/2014/main" val="10015"/>
                  </a:ext>
                </a:extLst>
              </a:tr>
              <a:tr h="212725">
                <a:tc>
                  <a:txBody>
                    <a:bodyPr/>
                    <a:lstStyle/>
                    <a:p>
                      <a:pPr algn="ctr"/>
                      <a:r>
                        <a:rPr lang="en-GB" sz="1600" dirty="0"/>
                        <a:t>15</a:t>
                      </a:r>
                    </a:p>
                  </a:txBody>
                  <a:tcPr marT="0" marB="0" anchor="ctr"/>
                </a:tc>
                <a:tc>
                  <a:txBody>
                    <a:bodyPr/>
                    <a:lstStyle/>
                    <a:p>
                      <a:pPr algn="ctr"/>
                      <a:r>
                        <a:rPr lang="en-GB" sz="1600" dirty="0"/>
                        <a:t>-1</a:t>
                      </a:r>
                    </a:p>
                  </a:txBody>
                  <a:tcPr marT="0" marB="0" anchor="ctr"/>
                </a:tc>
                <a:tc>
                  <a:txBody>
                    <a:bodyPr/>
                    <a:lstStyle/>
                    <a:p>
                      <a:pPr algn="ctr"/>
                      <a:r>
                        <a:rPr lang="en-GB" sz="1600" dirty="0" err="1"/>
                        <a:t>SysTick</a:t>
                      </a:r>
                      <a:endParaRPr lang="en-GB" sz="1600" dirty="0"/>
                    </a:p>
                  </a:txBody>
                  <a:tcPr marT="0" marB="0" anchor="ctr"/>
                </a:tc>
                <a:tc>
                  <a:txBody>
                    <a:bodyPr/>
                    <a:lstStyle/>
                    <a:p>
                      <a:pPr algn="ctr"/>
                      <a:r>
                        <a:rPr lang="en-GB" sz="1600" dirty="0"/>
                        <a:t>0x3C</a:t>
                      </a:r>
                    </a:p>
                  </a:txBody>
                  <a:tcPr marT="0" marB="0" anchor="ctr"/>
                </a:tc>
                <a:extLst>
                  <a:ext uri="{0D108BD9-81ED-4DB2-BD59-A6C34878D82A}">
                    <a16:rowId xmlns:a16="http://schemas.microsoft.com/office/drawing/2014/main" val="10016"/>
                  </a:ext>
                </a:extLst>
              </a:tr>
              <a:tr h="212725">
                <a:tc>
                  <a:txBody>
                    <a:bodyPr/>
                    <a:lstStyle/>
                    <a:p>
                      <a:pPr algn="ctr"/>
                      <a:r>
                        <a:rPr lang="en-GB" sz="1600" dirty="0"/>
                        <a:t>16</a:t>
                      </a:r>
                    </a:p>
                  </a:txBody>
                  <a:tcPr marT="0" marB="0" anchor="ctr"/>
                </a:tc>
                <a:tc>
                  <a:txBody>
                    <a:bodyPr/>
                    <a:lstStyle/>
                    <a:p>
                      <a:pPr algn="ctr"/>
                      <a:r>
                        <a:rPr lang="en-GB" sz="1600" dirty="0"/>
                        <a:t>0</a:t>
                      </a:r>
                    </a:p>
                  </a:txBody>
                  <a:tcPr marT="0" marB="0" anchor="ctr"/>
                </a:tc>
                <a:tc>
                  <a:txBody>
                    <a:bodyPr/>
                    <a:lstStyle/>
                    <a:p>
                      <a:pPr algn="ctr"/>
                      <a:r>
                        <a:rPr lang="en-GB" sz="1600" dirty="0"/>
                        <a:t>IRQ0</a:t>
                      </a:r>
                    </a:p>
                  </a:txBody>
                  <a:tcPr marT="0" marB="0" anchor="ctr"/>
                </a:tc>
                <a:tc>
                  <a:txBody>
                    <a:bodyPr/>
                    <a:lstStyle/>
                    <a:p>
                      <a:pPr algn="ctr"/>
                      <a:r>
                        <a:rPr lang="en-GB" sz="1600" dirty="0"/>
                        <a:t>0x40</a:t>
                      </a:r>
                    </a:p>
                  </a:txBody>
                  <a:tcPr marT="0" marB="0" anchor="ctr"/>
                </a:tc>
                <a:extLst>
                  <a:ext uri="{0D108BD9-81ED-4DB2-BD59-A6C34878D82A}">
                    <a16:rowId xmlns:a16="http://schemas.microsoft.com/office/drawing/2014/main" val="10017"/>
                  </a:ext>
                </a:extLst>
              </a:tr>
              <a:tr h="212725">
                <a:tc>
                  <a:txBody>
                    <a:bodyPr/>
                    <a:lstStyle/>
                    <a:p>
                      <a:pPr algn="ctr"/>
                      <a:r>
                        <a:rPr lang="en-GB" sz="1600" dirty="0"/>
                        <a:t>17</a:t>
                      </a:r>
                    </a:p>
                  </a:txBody>
                  <a:tcPr marT="0" marB="0" anchor="ctr"/>
                </a:tc>
                <a:tc>
                  <a:txBody>
                    <a:bodyPr/>
                    <a:lstStyle/>
                    <a:p>
                      <a:pPr algn="ctr"/>
                      <a:r>
                        <a:rPr lang="en-GB" sz="1600" dirty="0"/>
                        <a:t>1</a:t>
                      </a:r>
                    </a:p>
                  </a:txBody>
                  <a:tcPr marT="0" marB="0" anchor="ctr"/>
                </a:tc>
                <a:tc>
                  <a:txBody>
                    <a:bodyPr/>
                    <a:lstStyle/>
                    <a:p>
                      <a:pPr algn="ctr"/>
                      <a:r>
                        <a:rPr lang="en-GB" sz="1600" dirty="0"/>
                        <a:t>IRQ1</a:t>
                      </a:r>
                    </a:p>
                  </a:txBody>
                  <a:tcPr marT="0" marB="0" anchor="ctr"/>
                </a:tc>
                <a:tc>
                  <a:txBody>
                    <a:bodyPr/>
                    <a:lstStyle/>
                    <a:p>
                      <a:pPr algn="ctr"/>
                      <a:r>
                        <a:rPr lang="en-GB" sz="1600" dirty="0"/>
                        <a:t>0x44</a:t>
                      </a:r>
                    </a:p>
                  </a:txBody>
                  <a:tcPr marT="0" marB="0" anchor="ctr"/>
                </a:tc>
                <a:extLst>
                  <a:ext uri="{0D108BD9-81ED-4DB2-BD59-A6C34878D82A}">
                    <a16:rowId xmlns:a16="http://schemas.microsoft.com/office/drawing/2014/main" val="10018"/>
                  </a:ext>
                </a:extLst>
              </a:tr>
              <a:tr h="212725">
                <a:tc>
                  <a:txBody>
                    <a:bodyPr/>
                    <a:lstStyle/>
                    <a:p>
                      <a:pPr algn="ctr"/>
                      <a:r>
                        <a:rPr lang="en-GB" sz="1600" dirty="0"/>
                        <a:t>18</a:t>
                      </a:r>
                    </a:p>
                  </a:txBody>
                  <a:tcPr marT="0" marB="0" anchor="ctr"/>
                </a:tc>
                <a:tc>
                  <a:txBody>
                    <a:bodyPr/>
                    <a:lstStyle/>
                    <a:p>
                      <a:pPr algn="ctr"/>
                      <a:r>
                        <a:rPr lang="en-GB" sz="1600" dirty="0"/>
                        <a:t>2</a:t>
                      </a:r>
                    </a:p>
                  </a:txBody>
                  <a:tcPr marT="0" marB="0" anchor="ctr"/>
                </a:tc>
                <a:tc>
                  <a:txBody>
                    <a:bodyPr/>
                    <a:lstStyle/>
                    <a:p>
                      <a:pPr algn="ctr"/>
                      <a:r>
                        <a:rPr lang="en-GB" sz="1600" dirty="0"/>
                        <a:t>IRQ2</a:t>
                      </a:r>
                    </a:p>
                  </a:txBody>
                  <a:tcPr marT="0" marB="0" anchor="ctr"/>
                </a:tc>
                <a:tc>
                  <a:txBody>
                    <a:bodyPr/>
                    <a:lstStyle/>
                    <a:p>
                      <a:pPr algn="ctr"/>
                      <a:r>
                        <a:rPr lang="en-GB" sz="1600" dirty="0"/>
                        <a:t>0x48</a:t>
                      </a:r>
                    </a:p>
                  </a:txBody>
                  <a:tcPr marT="0" marB="0" anchor="ctr"/>
                </a:tc>
                <a:extLst>
                  <a:ext uri="{0D108BD9-81ED-4DB2-BD59-A6C34878D82A}">
                    <a16:rowId xmlns:a16="http://schemas.microsoft.com/office/drawing/2014/main" val="10019"/>
                  </a:ext>
                </a:extLst>
              </a:tr>
              <a:tr h="212725">
                <a:tc>
                  <a:txBody>
                    <a:bodyPr/>
                    <a:lstStyle/>
                    <a:p>
                      <a:pPr algn="ctr"/>
                      <a:r>
                        <a:rPr lang="en-GB" sz="1600" dirty="0"/>
                        <a:t>.</a:t>
                      </a:r>
                    </a:p>
                  </a:txBody>
                  <a:tcPr marT="0" marB="0" anchor="ctr"/>
                </a:tc>
                <a:tc>
                  <a:txBody>
                    <a:bodyPr/>
                    <a:lstStyle/>
                    <a:p>
                      <a:pPr algn="ctr"/>
                      <a:endParaRPr lang="en-GB" sz="1600"/>
                    </a:p>
                  </a:txBody>
                  <a:tcPr marT="0" marB="0" anchor="ctr"/>
                </a:tc>
                <a:tc>
                  <a:txBody>
                    <a:bodyPr/>
                    <a:lstStyle/>
                    <a:p>
                      <a:pPr algn="ctr"/>
                      <a:r>
                        <a:rPr lang="en-GB" sz="1600" dirty="0"/>
                        <a:t>.</a:t>
                      </a:r>
                    </a:p>
                  </a:txBody>
                  <a:tcPr marT="0" marB="0" anchor="ctr"/>
                </a:tc>
                <a:tc>
                  <a:txBody>
                    <a:bodyPr/>
                    <a:lstStyle/>
                    <a:p>
                      <a:pPr algn="ctr"/>
                      <a:endParaRPr lang="en-GB" sz="1600" dirty="0"/>
                    </a:p>
                  </a:txBody>
                  <a:tcPr marT="0" marB="0" anchor="ctr"/>
                </a:tc>
                <a:extLst>
                  <a:ext uri="{0D108BD9-81ED-4DB2-BD59-A6C34878D82A}">
                    <a16:rowId xmlns:a16="http://schemas.microsoft.com/office/drawing/2014/main" val="10020"/>
                  </a:ext>
                </a:extLst>
              </a:tr>
              <a:tr h="212725">
                <a:tc>
                  <a:txBody>
                    <a:bodyPr/>
                    <a:lstStyle/>
                    <a:p>
                      <a:pPr algn="ctr"/>
                      <a:r>
                        <a:rPr lang="en-GB" sz="1600" dirty="0"/>
                        <a:t>16+n</a:t>
                      </a:r>
                    </a:p>
                  </a:txBody>
                  <a:tcPr marT="0" marB="0" anchor="ctr"/>
                </a:tc>
                <a:tc>
                  <a:txBody>
                    <a:bodyPr/>
                    <a:lstStyle/>
                    <a:p>
                      <a:pPr algn="ctr"/>
                      <a:r>
                        <a:rPr lang="en-GB" sz="1600" dirty="0"/>
                        <a:t>n</a:t>
                      </a:r>
                    </a:p>
                  </a:txBody>
                  <a:tcPr marT="0" marB="0" anchor="ctr"/>
                </a:tc>
                <a:tc>
                  <a:txBody>
                    <a:bodyPr/>
                    <a:lstStyle/>
                    <a:p>
                      <a:pPr algn="ctr"/>
                      <a:r>
                        <a:rPr lang="en-GB" sz="1600" dirty="0" err="1"/>
                        <a:t>IRQn</a:t>
                      </a:r>
                      <a:endParaRPr lang="en-GB" sz="1600" dirty="0"/>
                    </a:p>
                  </a:txBody>
                  <a:tcPr marT="0" marB="0" anchor="ctr"/>
                </a:tc>
                <a:tc>
                  <a:txBody>
                    <a:bodyPr/>
                    <a:lstStyle/>
                    <a:p>
                      <a:pPr algn="ctr"/>
                      <a:r>
                        <a:rPr lang="en-GB" sz="1600" dirty="0"/>
                        <a:t>0x40+4n</a:t>
                      </a:r>
                    </a:p>
                  </a:txBody>
                  <a:tcPr marT="0" marB="0" anchor="ct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189251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sz="2400" dirty="0"/>
              <a:t>Outline the different types of interrupts and their function.</a:t>
            </a:r>
          </a:p>
          <a:p>
            <a:r>
              <a:rPr lang="en-GB" sz="2400" dirty="0"/>
              <a:t>Describe the steps taken by the processor in handling interrupts and exceptions. </a:t>
            </a:r>
          </a:p>
          <a:p>
            <a:r>
              <a:rPr lang="en-GB" sz="2400" dirty="0"/>
              <a:t>Outline the differences between interrupts and exceptions. </a:t>
            </a:r>
          </a:p>
          <a:p>
            <a:r>
              <a:rPr lang="en-GB" sz="2400" dirty="0"/>
              <a:t>Describe the functions of the Nested Vectored Interrupt Controller (NVIC). </a:t>
            </a:r>
            <a:endParaRPr lang="en-GB" dirty="0"/>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00601" y="1981201"/>
            <a:ext cx="4924425" cy="505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1" y="1600200"/>
            <a:ext cx="202882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3200" dirty="0"/>
              <a:t>Upon entry to handler</a:t>
            </a:r>
          </a:p>
        </p:txBody>
      </p:sp>
      <p:cxnSp>
        <p:nvCxnSpPr>
          <p:cNvPr id="7" name="Straight Arrow Connector 6"/>
          <p:cNvCxnSpPr/>
          <p:nvPr/>
        </p:nvCxnSpPr>
        <p:spPr bwMode="auto">
          <a:xfrm flipH="1" flipV="1">
            <a:off x="5715000" y="2438401"/>
            <a:ext cx="1143000" cy="1600200"/>
          </a:xfrm>
          <a:prstGeom prst="straightConnector1">
            <a:avLst/>
          </a:prstGeom>
          <a:solidFill>
            <a:schemeClr val="accent1"/>
          </a:solidFill>
          <a:ln w="285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Line Callout 2 16"/>
          <p:cNvSpPr/>
          <p:nvPr/>
        </p:nvSpPr>
        <p:spPr bwMode="auto">
          <a:xfrm>
            <a:off x="6167468" y="4191001"/>
            <a:ext cx="2640568" cy="1212999"/>
          </a:xfrm>
          <a:prstGeom prst="borderCallout2">
            <a:avLst>
              <a:gd name="adj1" fmla="val 18750"/>
              <a:gd name="adj2" fmla="val -8333"/>
              <a:gd name="adj3" fmla="val 18750"/>
              <a:gd name="adj4" fmla="val -16667"/>
              <a:gd name="adj5" fmla="val 30096"/>
              <a:gd name="adj6" fmla="val -118271"/>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PC has been loaded with start address of handler </a:t>
            </a:r>
          </a:p>
        </p:txBody>
      </p:sp>
    </p:spTree>
    <p:extLst>
      <p:ext uri="{BB962C8B-B14F-4D97-AF65-F5344CB8AC3E}">
        <p14:creationId xmlns:p14="http://schemas.microsoft.com/office/powerpoint/2010/main" val="64512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5. Load LR with EXC_RETURN code</a:t>
            </a:r>
          </a:p>
        </p:txBody>
      </p:sp>
      <p:sp>
        <p:nvSpPr>
          <p:cNvPr id="3" name="Content Placeholder 2"/>
          <p:cNvSpPr>
            <a:spLocks noGrp="1"/>
          </p:cNvSpPr>
          <p:nvPr>
            <p:ph idx="1"/>
          </p:nvPr>
        </p:nvSpPr>
        <p:spPr/>
        <p:txBody>
          <a:bodyPr/>
          <a:lstStyle/>
          <a:p>
            <a:r>
              <a:rPr lang="en-US" sz="2000" dirty="0"/>
              <a:t>EXC_RETURN value generated by CPU to provide information on how to return</a:t>
            </a:r>
          </a:p>
          <a:p>
            <a:pPr lvl="1"/>
            <a:r>
              <a:rPr lang="en-US" dirty="0"/>
              <a:t>Which SP to restore registers from? MSP (0) or PSP (1)</a:t>
            </a:r>
          </a:p>
          <a:p>
            <a:pPr lvl="5"/>
            <a:r>
              <a:rPr lang="en-US" sz="2000" dirty="0"/>
              <a:t>Previous value of SPSEL</a:t>
            </a:r>
          </a:p>
          <a:p>
            <a:pPr lvl="1"/>
            <a:r>
              <a:rPr lang="en-US" dirty="0"/>
              <a:t>Which mode to return to? Handler (0) or Thread (1)</a:t>
            </a:r>
          </a:p>
          <a:p>
            <a:pPr lvl="5"/>
            <a:r>
              <a:rPr lang="en-US" sz="2000" dirty="0"/>
              <a:t>Another exception handler may have been running when this exception was requested</a:t>
            </a:r>
          </a:p>
        </p:txBody>
      </p:sp>
      <p:graphicFrame>
        <p:nvGraphicFramePr>
          <p:cNvPr id="4" name="Table 3"/>
          <p:cNvGraphicFramePr>
            <a:graphicFrameLocks noGrp="1"/>
          </p:cNvGraphicFramePr>
          <p:nvPr>
            <p:extLst>
              <p:ext uri="{D42A27DB-BD31-4B8C-83A1-F6EECF244321}">
                <p14:modId xmlns:p14="http://schemas.microsoft.com/office/powerpoint/2010/main" val="2152611892"/>
              </p:ext>
            </p:extLst>
          </p:nvPr>
        </p:nvGraphicFramePr>
        <p:xfrm>
          <a:off x="758191" y="3046730"/>
          <a:ext cx="10286367" cy="1483360"/>
        </p:xfrm>
        <a:graphic>
          <a:graphicData uri="http://schemas.openxmlformats.org/drawingml/2006/table">
            <a:tbl>
              <a:tblPr firstRow="1" bandRow="1">
                <a:tableStyleId>{5C22544A-7EE6-4342-B048-85BDC9FD1C3A}</a:tableStyleId>
              </a:tblPr>
              <a:tblGrid>
                <a:gridCol w="2401901">
                  <a:extLst>
                    <a:ext uri="{9D8B030D-6E8A-4147-A177-3AD203B41FA5}">
                      <a16:colId xmlns:a16="http://schemas.microsoft.com/office/drawing/2014/main" val="20000"/>
                    </a:ext>
                  </a:extLst>
                </a:gridCol>
                <a:gridCol w="2071830">
                  <a:extLst>
                    <a:ext uri="{9D8B030D-6E8A-4147-A177-3AD203B41FA5}">
                      <a16:colId xmlns:a16="http://schemas.microsoft.com/office/drawing/2014/main" val="20001"/>
                    </a:ext>
                  </a:extLst>
                </a:gridCol>
                <a:gridCol w="2054904">
                  <a:extLst>
                    <a:ext uri="{9D8B030D-6E8A-4147-A177-3AD203B41FA5}">
                      <a16:colId xmlns:a16="http://schemas.microsoft.com/office/drawing/2014/main" val="20002"/>
                    </a:ext>
                  </a:extLst>
                </a:gridCol>
                <a:gridCol w="3757732">
                  <a:extLst>
                    <a:ext uri="{9D8B030D-6E8A-4147-A177-3AD203B41FA5}">
                      <a16:colId xmlns:a16="http://schemas.microsoft.com/office/drawing/2014/main" val="20003"/>
                    </a:ext>
                  </a:extLst>
                </a:gridCol>
              </a:tblGrid>
              <a:tr h="370840">
                <a:tc>
                  <a:txBody>
                    <a:bodyPr/>
                    <a:lstStyle/>
                    <a:p>
                      <a:r>
                        <a:rPr lang="en-US" dirty="0"/>
                        <a:t>EXC_RETURN</a:t>
                      </a:r>
                    </a:p>
                  </a:txBody>
                  <a:tcPr marL="121872" marR="121872"/>
                </a:tc>
                <a:tc>
                  <a:txBody>
                    <a:bodyPr/>
                    <a:lstStyle/>
                    <a:p>
                      <a:r>
                        <a:rPr lang="en-US" dirty="0"/>
                        <a:t>Return Mode</a:t>
                      </a:r>
                    </a:p>
                  </a:txBody>
                  <a:tcPr marL="121872" marR="121872"/>
                </a:tc>
                <a:tc>
                  <a:txBody>
                    <a:bodyPr/>
                    <a:lstStyle/>
                    <a:p>
                      <a:r>
                        <a:rPr lang="en-US" dirty="0"/>
                        <a:t>Return Stack</a:t>
                      </a:r>
                    </a:p>
                  </a:txBody>
                  <a:tcPr marL="121872" marR="121872"/>
                </a:tc>
                <a:tc>
                  <a:txBody>
                    <a:bodyPr/>
                    <a:lstStyle/>
                    <a:p>
                      <a:r>
                        <a:rPr lang="en-US" dirty="0"/>
                        <a:t>Description</a:t>
                      </a:r>
                    </a:p>
                  </a:txBody>
                  <a:tcPr marL="121872" marR="121872"/>
                </a:tc>
                <a:extLst>
                  <a:ext uri="{0D108BD9-81ED-4DB2-BD59-A6C34878D82A}">
                    <a16:rowId xmlns:a16="http://schemas.microsoft.com/office/drawing/2014/main" val="10000"/>
                  </a:ext>
                </a:extLst>
              </a:tr>
              <a:tr h="370840">
                <a:tc>
                  <a:txBody>
                    <a:bodyPr/>
                    <a:lstStyle/>
                    <a:p>
                      <a:r>
                        <a:rPr lang="en-US" dirty="0"/>
                        <a:t>0xFFFF_FFF1</a:t>
                      </a:r>
                    </a:p>
                  </a:txBody>
                  <a:tcPr marL="121872" marR="121872"/>
                </a:tc>
                <a:tc>
                  <a:txBody>
                    <a:bodyPr/>
                    <a:lstStyle/>
                    <a:p>
                      <a:r>
                        <a:rPr lang="en-US" dirty="0"/>
                        <a:t>0 (Handler)</a:t>
                      </a:r>
                    </a:p>
                  </a:txBody>
                  <a:tcPr marL="121872" marR="121872"/>
                </a:tc>
                <a:tc>
                  <a:txBody>
                    <a:bodyPr/>
                    <a:lstStyle/>
                    <a:p>
                      <a:r>
                        <a:rPr lang="en-US" dirty="0"/>
                        <a:t>0 (MSP)</a:t>
                      </a:r>
                    </a:p>
                  </a:txBody>
                  <a:tcPr marL="121872" marR="121872"/>
                </a:tc>
                <a:tc>
                  <a:txBody>
                    <a:bodyPr/>
                    <a:lstStyle/>
                    <a:p>
                      <a:r>
                        <a:rPr lang="en-US" dirty="0"/>
                        <a:t>Return to exception handler</a:t>
                      </a:r>
                    </a:p>
                  </a:txBody>
                  <a:tcPr marL="121872" marR="121872"/>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0xFFFF_FFF9</a:t>
                      </a:r>
                    </a:p>
                  </a:txBody>
                  <a:tcPr marL="121872" marR="121872"/>
                </a:tc>
                <a:tc>
                  <a:txBody>
                    <a:bodyPr/>
                    <a:lstStyle/>
                    <a:p>
                      <a:r>
                        <a:rPr lang="en-US" dirty="0"/>
                        <a:t>1 (Thread)</a:t>
                      </a:r>
                    </a:p>
                  </a:txBody>
                  <a:tcPr marL="121872" marR="121872"/>
                </a:tc>
                <a:tc>
                  <a:txBody>
                    <a:bodyPr/>
                    <a:lstStyle/>
                    <a:p>
                      <a:r>
                        <a:rPr lang="en-US" dirty="0"/>
                        <a:t>0 (MSP)</a:t>
                      </a:r>
                    </a:p>
                  </a:txBody>
                  <a:tcPr marL="121872" marR="121872"/>
                </a:tc>
                <a:tc>
                  <a:txBody>
                    <a:bodyPr/>
                    <a:lstStyle/>
                    <a:p>
                      <a:r>
                        <a:rPr lang="en-US" dirty="0"/>
                        <a:t>Return to thread with MSP</a:t>
                      </a:r>
                    </a:p>
                  </a:txBody>
                  <a:tcPr marL="121872" marR="121872"/>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0xFFFF_FFFD</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 (Thread)</a:t>
                      </a:r>
                    </a:p>
                  </a:txBody>
                  <a:tcPr marL="121872" marR="121872"/>
                </a:tc>
                <a:tc>
                  <a:txBody>
                    <a:bodyPr/>
                    <a:lstStyle/>
                    <a:p>
                      <a:r>
                        <a:rPr lang="en-US" dirty="0"/>
                        <a:t>1 (PSP)</a:t>
                      </a:r>
                    </a:p>
                  </a:txBody>
                  <a:tcPr marL="121872" marR="121872"/>
                </a:tc>
                <a:tc>
                  <a:txBody>
                    <a:bodyPr/>
                    <a:lstStyle/>
                    <a:p>
                      <a:r>
                        <a:rPr lang="en-US" dirty="0"/>
                        <a:t>Return to thread with PSP</a:t>
                      </a:r>
                    </a:p>
                  </a:txBody>
                  <a:tcPr marL="121872" marR="121872"/>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90264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Updated LR with EXC_RETURN code</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6" y="1600200"/>
            <a:ext cx="202882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8"/>
          <p:cNvSpPr/>
          <p:nvPr/>
        </p:nvSpPr>
        <p:spPr bwMode="auto">
          <a:xfrm rot="10800000">
            <a:off x="3581401" y="4081330"/>
            <a:ext cx="2132767" cy="60960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spTree>
    <p:extLst>
      <p:ext uri="{BB962C8B-B14F-4D97-AF65-F5344CB8AC3E}">
        <p14:creationId xmlns:p14="http://schemas.microsoft.com/office/powerpoint/2010/main" val="61359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6. Start executing exception handler</a:t>
            </a:r>
          </a:p>
        </p:txBody>
      </p:sp>
      <p:sp>
        <p:nvSpPr>
          <p:cNvPr id="3" name="Content Placeholder 2"/>
          <p:cNvSpPr>
            <a:spLocks noGrp="1"/>
          </p:cNvSpPr>
          <p:nvPr>
            <p:ph idx="1"/>
          </p:nvPr>
        </p:nvSpPr>
        <p:spPr/>
        <p:txBody>
          <a:bodyPr/>
          <a:lstStyle/>
          <a:p>
            <a:r>
              <a:rPr lang="en-US" sz="2000" dirty="0"/>
              <a:t>Exception handler starts running, unless preempted by a higher-priority exception</a:t>
            </a:r>
          </a:p>
          <a:p>
            <a:endParaRPr lang="en-US" sz="2000" dirty="0"/>
          </a:p>
          <a:p>
            <a:r>
              <a:rPr lang="en-US" sz="2000" dirty="0"/>
              <a:t>Exception handler may save additional registers on stack</a:t>
            </a:r>
          </a:p>
          <a:p>
            <a:pPr lvl="1"/>
            <a:r>
              <a:rPr lang="en-US" dirty="0"/>
              <a:t>E.g. if handler may call a subroutine, LR and R4 must be saved</a:t>
            </a:r>
          </a:p>
          <a:p>
            <a:pPr lvl="1"/>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2289" y="4114801"/>
            <a:ext cx="4924425" cy="505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649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0" y="1524001"/>
            <a:ext cx="3067050" cy="314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6" y="1200150"/>
            <a:ext cx="20669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3200" dirty="0"/>
              <a:t>After handler has saved more context</a:t>
            </a:r>
          </a:p>
        </p:txBody>
      </p:sp>
      <p:grpSp>
        <p:nvGrpSpPr>
          <p:cNvPr id="8" name="Group 7"/>
          <p:cNvGrpSpPr/>
          <p:nvPr/>
        </p:nvGrpSpPr>
        <p:grpSpPr>
          <a:xfrm>
            <a:off x="5495416" y="1482306"/>
            <a:ext cx="5858385" cy="4537494"/>
            <a:chOff x="4800861" y="2024191"/>
            <a:chExt cx="5858385" cy="4537494"/>
          </a:xfrm>
        </p:grpSpPr>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861" y="3429000"/>
              <a:ext cx="5559958" cy="195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Callout 2 4"/>
            <p:cNvSpPr/>
            <p:nvPr/>
          </p:nvSpPr>
          <p:spPr bwMode="auto">
            <a:xfrm rot="18434846">
              <a:off x="6470554"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R4</a:t>
              </a:r>
            </a:p>
          </p:txBody>
        </p:sp>
        <p:sp>
          <p:nvSpPr>
            <p:cNvPr id="10" name="Line Callout 2 9"/>
            <p:cNvSpPr/>
            <p:nvPr/>
          </p:nvSpPr>
          <p:spPr bwMode="auto">
            <a:xfrm rot="18434846">
              <a:off x="7301433"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LR</a:t>
              </a:r>
            </a:p>
          </p:txBody>
        </p:sp>
        <p:sp>
          <p:nvSpPr>
            <p:cNvPr id="11" name="Line Callout 2 10"/>
            <p:cNvSpPr/>
            <p:nvPr/>
          </p:nvSpPr>
          <p:spPr bwMode="auto">
            <a:xfrm rot="18434846">
              <a:off x="81396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R0</a:t>
              </a:r>
            </a:p>
          </p:txBody>
        </p:sp>
        <p:sp>
          <p:nvSpPr>
            <p:cNvPr id="14" name="Line Callout 2 13"/>
            <p:cNvSpPr/>
            <p:nvPr/>
          </p:nvSpPr>
          <p:spPr bwMode="auto">
            <a:xfrm rot="2900078">
              <a:off x="78403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LR</a:t>
              </a:r>
            </a:p>
          </p:txBody>
        </p:sp>
        <p:sp>
          <p:nvSpPr>
            <p:cNvPr id="15" name="Line Callout 2 14"/>
            <p:cNvSpPr/>
            <p:nvPr/>
          </p:nvSpPr>
          <p:spPr bwMode="auto">
            <a:xfrm rot="2900078">
              <a:off x="86785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PC</a:t>
              </a:r>
            </a:p>
          </p:txBody>
        </p:sp>
        <p:sp>
          <p:nvSpPr>
            <p:cNvPr id="16" name="Line Callout 2 15"/>
            <p:cNvSpPr/>
            <p:nvPr/>
          </p:nvSpPr>
          <p:spPr bwMode="auto">
            <a:xfrm rot="2900078">
              <a:off x="95167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a:t>
              </a:r>
              <a:r>
                <a:rPr lang="en-US" dirty="0" err="1">
                  <a:solidFill>
                    <a:schemeClr val="bg2">
                      <a:lumMod val="75000"/>
                    </a:schemeClr>
                  </a:solidFill>
                </a:rPr>
                <a:t>xPSR</a:t>
              </a:r>
              <a:endParaRPr lang="en-US" dirty="0">
                <a:solidFill>
                  <a:schemeClr val="bg2">
                    <a:lumMod val="75000"/>
                  </a:schemeClr>
                </a:solidFill>
              </a:endParaRPr>
            </a:p>
          </p:txBody>
        </p:sp>
        <p:sp>
          <p:nvSpPr>
            <p:cNvPr id="20" name="Line Callout 2 19"/>
            <p:cNvSpPr/>
            <p:nvPr/>
          </p:nvSpPr>
          <p:spPr bwMode="auto">
            <a:xfrm rot="2900078">
              <a:off x="6202585"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R3</a:t>
              </a:r>
            </a:p>
          </p:txBody>
        </p:sp>
        <p:sp>
          <p:nvSpPr>
            <p:cNvPr id="21" name="Line Callout 2 20"/>
            <p:cNvSpPr/>
            <p:nvPr/>
          </p:nvSpPr>
          <p:spPr bwMode="auto">
            <a:xfrm rot="2900078">
              <a:off x="70021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R12</a:t>
              </a:r>
            </a:p>
          </p:txBody>
        </p:sp>
        <p:sp>
          <p:nvSpPr>
            <p:cNvPr id="22" name="Line Callout 2 21"/>
            <p:cNvSpPr/>
            <p:nvPr/>
          </p:nvSpPr>
          <p:spPr bwMode="auto">
            <a:xfrm rot="18434846">
              <a:off x="8951332"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R1</a:t>
              </a:r>
            </a:p>
          </p:txBody>
        </p:sp>
        <p:sp>
          <p:nvSpPr>
            <p:cNvPr id="23" name="Line Callout 2 22"/>
            <p:cNvSpPr/>
            <p:nvPr/>
          </p:nvSpPr>
          <p:spPr bwMode="auto">
            <a:xfrm rot="18434846">
              <a:off x="97398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R2</a:t>
              </a:r>
            </a:p>
          </p:txBody>
        </p:sp>
      </p:grpSp>
      <p:sp>
        <p:nvSpPr>
          <p:cNvPr id="24" name="Line Callout 2 23"/>
          <p:cNvSpPr/>
          <p:nvPr/>
        </p:nvSpPr>
        <p:spPr bwMode="auto">
          <a:xfrm>
            <a:off x="3505100" y="5187802"/>
            <a:ext cx="2514701" cy="1212999"/>
          </a:xfrm>
          <a:prstGeom prst="borderCallout2">
            <a:avLst>
              <a:gd name="adj1" fmla="val 19435"/>
              <a:gd name="adj2" fmla="val -1724"/>
              <a:gd name="adj3" fmla="val 19435"/>
              <a:gd name="adj4" fmla="val -11380"/>
              <a:gd name="adj5" fmla="val -110299"/>
              <a:gd name="adj6" fmla="val -37584"/>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latin typeface="+mj-lt"/>
              </a:rPr>
              <a:t>SP value reduced since registers have been pushed onto stack</a:t>
            </a:r>
          </a:p>
        </p:txBody>
      </p:sp>
      <p:sp>
        <p:nvSpPr>
          <p:cNvPr id="9" name="Oval 8"/>
          <p:cNvSpPr/>
          <p:nvPr/>
        </p:nvSpPr>
        <p:spPr>
          <a:xfrm>
            <a:off x="4762450" y="1600200"/>
            <a:ext cx="1409751" cy="319454"/>
          </a:xfrm>
          <a:prstGeom prst="ellipse">
            <a:avLst/>
          </a:prstGeom>
          <a:noFill/>
          <a:ln w="285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2517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Exiting an exception handler</a:t>
            </a:r>
          </a:p>
        </p:txBody>
      </p:sp>
      <p:sp>
        <p:nvSpPr>
          <p:cNvPr id="3" name="Content Placeholder 2"/>
          <p:cNvSpPr>
            <a:spLocks noGrp="1"/>
          </p:cNvSpPr>
          <p:nvPr>
            <p:ph idx="1"/>
          </p:nvPr>
        </p:nvSpPr>
        <p:spPr/>
        <p:txBody>
          <a:bodyPr/>
          <a:lstStyle/>
          <a:p>
            <a:pPr marL="457200" indent="-457200">
              <a:buFont typeface="+mj-lt"/>
              <a:buAutoNum type="arabicPeriod"/>
            </a:pPr>
            <a:r>
              <a:rPr lang="en-US" sz="2000" dirty="0"/>
              <a:t>Execute instruction triggering exception return processing</a:t>
            </a:r>
          </a:p>
          <a:p>
            <a:pPr marL="457200" indent="-457200">
              <a:buFont typeface="+mj-lt"/>
              <a:buAutoNum type="arabicPeriod"/>
            </a:pPr>
            <a:r>
              <a:rPr lang="en-US" sz="2000" dirty="0"/>
              <a:t>Select return stack, restore context from that stack</a:t>
            </a:r>
          </a:p>
          <a:p>
            <a:pPr marL="457200" indent="-457200">
              <a:buFont typeface="+mj-lt"/>
              <a:buAutoNum type="arabicPeriod"/>
            </a:pPr>
            <a:r>
              <a:rPr lang="en-US" sz="2000" dirty="0"/>
              <a:t>Resume execution of code at restored address</a:t>
            </a:r>
          </a:p>
        </p:txBody>
      </p:sp>
    </p:spTree>
    <p:extLst>
      <p:ext uri="{BB962C8B-B14F-4D97-AF65-F5344CB8AC3E}">
        <p14:creationId xmlns:p14="http://schemas.microsoft.com/office/powerpoint/2010/main" val="3238144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1. Execute instruction for exception return</a:t>
            </a:r>
          </a:p>
        </p:txBody>
      </p:sp>
      <p:sp>
        <p:nvSpPr>
          <p:cNvPr id="3" name="Content Placeholder 2"/>
          <p:cNvSpPr>
            <a:spLocks noGrp="1"/>
          </p:cNvSpPr>
          <p:nvPr>
            <p:ph idx="1"/>
          </p:nvPr>
        </p:nvSpPr>
        <p:spPr/>
        <p:txBody>
          <a:bodyPr/>
          <a:lstStyle/>
          <a:p>
            <a:r>
              <a:rPr lang="en-US" sz="2000" dirty="0"/>
              <a:t>No “return from interrupt” instruction</a:t>
            </a:r>
          </a:p>
          <a:p>
            <a:r>
              <a:rPr lang="en-US" sz="2000" dirty="0"/>
              <a:t>Use regular instruction instead</a:t>
            </a:r>
          </a:p>
          <a:p>
            <a:pPr lvl="1"/>
            <a:r>
              <a:rPr lang="en-US" dirty="0"/>
              <a:t>BX LR - Branch to address in LR by loading PC with LR contents</a:t>
            </a:r>
          </a:p>
          <a:p>
            <a:pPr lvl="1"/>
            <a:r>
              <a:rPr lang="en-US" dirty="0"/>
              <a:t>POP …, PC - Pop address from stack into PC</a:t>
            </a:r>
          </a:p>
          <a:p>
            <a:r>
              <a:rPr lang="en-US" sz="2000" dirty="0"/>
              <a:t>… with a special value EXC_RETURN loaded into the PC to trigger exception handling processing</a:t>
            </a:r>
          </a:p>
          <a:p>
            <a:pPr lvl="1"/>
            <a:r>
              <a:rPr lang="en-US" dirty="0"/>
              <a:t>BX LR used if EXC_RETURN is still in LR</a:t>
            </a:r>
          </a:p>
          <a:p>
            <a:pPr lvl="1"/>
            <a:r>
              <a:rPr lang="en-US" dirty="0"/>
              <a:t>If EXC_RETURN has been saved on stack, then use POP</a:t>
            </a: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3535681"/>
            <a:ext cx="4343400" cy="445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8649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will be popped from stack?</a:t>
            </a:r>
          </a:p>
        </p:txBody>
      </p:sp>
      <p:sp>
        <p:nvSpPr>
          <p:cNvPr id="3" name="Content Placeholder 2"/>
          <p:cNvSpPr>
            <a:spLocks noGrp="1"/>
          </p:cNvSpPr>
          <p:nvPr>
            <p:ph idx="1"/>
          </p:nvPr>
        </p:nvSpPr>
        <p:spPr/>
        <p:txBody>
          <a:bodyPr/>
          <a:lstStyle/>
          <a:p>
            <a:r>
              <a:rPr lang="en-US" sz="2000" dirty="0"/>
              <a:t>R4: 0x4040_0000</a:t>
            </a:r>
          </a:p>
          <a:p>
            <a:r>
              <a:rPr lang="en-US" sz="2000" dirty="0"/>
              <a:t>PC: 0xFFFF_FFF9</a:t>
            </a:r>
          </a:p>
        </p:txBody>
      </p:sp>
      <p:grpSp>
        <p:nvGrpSpPr>
          <p:cNvPr id="21" name="Group 20"/>
          <p:cNvGrpSpPr/>
          <p:nvPr/>
        </p:nvGrpSpPr>
        <p:grpSpPr>
          <a:xfrm>
            <a:off x="4864231" y="1996809"/>
            <a:ext cx="5858385" cy="4537494"/>
            <a:chOff x="4800861" y="2024191"/>
            <a:chExt cx="5858385" cy="4537494"/>
          </a:xfrm>
        </p:grpSpPr>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861" y="3429000"/>
              <a:ext cx="5559958" cy="195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Line Callout 2 22"/>
            <p:cNvSpPr/>
            <p:nvPr/>
          </p:nvSpPr>
          <p:spPr bwMode="auto">
            <a:xfrm rot="18434846">
              <a:off x="6470554"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R4</a:t>
              </a:r>
            </a:p>
          </p:txBody>
        </p:sp>
        <p:sp>
          <p:nvSpPr>
            <p:cNvPr id="24" name="Line Callout 2 23"/>
            <p:cNvSpPr/>
            <p:nvPr/>
          </p:nvSpPr>
          <p:spPr bwMode="auto">
            <a:xfrm rot="18434846">
              <a:off x="7301433"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LR</a:t>
              </a:r>
            </a:p>
          </p:txBody>
        </p:sp>
        <p:sp>
          <p:nvSpPr>
            <p:cNvPr id="25" name="Line Callout 2 24"/>
            <p:cNvSpPr/>
            <p:nvPr/>
          </p:nvSpPr>
          <p:spPr bwMode="auto">
            <a:xfrm rot="18434846">
              <a:off x="81396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R0</a:t>
              </a:r>
            </a:p>
          </p:txBody>
        </p:sp>
        <p:sp>
          <p:nvSpPr>
            <p:cNvPr id="26" name="Line Callout 2 25"/>
            <p:cNvSpPr/>
            <p:nvPr/>
          </p:nvSpPr>
          <p:spPr bwMode="auto">
            <a:xfrm rot="2900078">
              <a:off x="78403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LR</a:t>
              </a:r>
            </a:p>
          </p:txBody>
        </p:sp>
        <p:sp>
          <p:nvSpPr>
            <p:cNvPr id="27" name="Line Callout 2 26"/>
            <p:cNvSpPr/>
            <p:nvPr/>
          </p:nvSpPr>
          <p:spPr bwMode="auto">
            <a:xfrm rot="2900078">
              <a:off x="86785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PC</a:t>
              </a:r>
            </a:p>
          </p:txBody>
        </p:sp>
        <p:sp>
          <p:nvSpPr>
            <p:cNvPr id="28" name="Line Callout 2 27"/>
            <p:cNvSpPr/>
            <p:nvPr/>
          </p:nvSpPr>
          <p:spPr bwMode="auto">
            <a:xfrm rot="2900078">
              <a:off x="95167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a:t>
              </a:r>
              <a:r>
                <a:rPr lang="en-US" dirty="0" err="1">
                  <a:solidFill>
                    <a:schemeClr val="bg2">
                      <a:lumMod val="75000"/>
                    </a:schemeClr>
                  </a:solidFill>
                </a:rPr>
                <a:t>xPSR</a:t>
              </a:r>
              <a:endParaRPr lang="en-US" dirty="0">
                <a:solidFill>
                  <a:schemeClr val="bg2">
                    <a:lumMod val="75000"/>
                  </a:schemeClr>
                </a:solidFill>
              </a:endParaRPr>
            </a:p>
          </p:txBody>
        </p:sp>
        <p:sp>
          <p:nvSpPr>
            <p:cNvPr id="29" name="Line Callout 2 28"/>
            <p:cNvSpPr/>
            <p:nvPr/>
          </p:nvSpPr>
          <p:spPr bwMode="auto">
            <a:xfrm rot="2900078">
              <a:off x="6202585"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R3</a:t>
              </a:r>
            </a:p>
          </p:txBody>
        </p:sp>
        <p:sp>
          <p:nvSpPr>
            <p:cNvPr id="30" name="Line Callout 2 29"/>
            <p:cNvSpPr/>
            <p:nvPr/>
          </p:nvSpPr>
          <p:spPr bwMode="auto">
            <a:xfrm rot="2900078">
              <a:off x="70021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R12</a:t>
              </a:r>
            </a:p>
          </p:txBody>
        </p:sp>
        <p:sp>
          <p:nvSpPr>
            <p:cNvPr id="31" name="Line Callout 2 30"/>
            <p:cNvSpPr/>
            <p:nvPr/>
          </p:nvSpPr>
          <p:spPr bwMode="auto">
            <a:xfrm rot="18434846">
              <a:off x="8951332"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R1</a:t>
              </a:r>
            </a:p>
          </p:txBody>
        </p:sp>
        <p:sp>
          <p:nvSpPr>
            <p:cNvPr id="32" name="Line Callout 2 31"/>
            <p:cNvSpPr/>
            <p:nvPr/>
          </p:nvSpPr>
          <p:spPr bwMode="auto">
            <a:xfrm rot="18434846">
              <a:off x="97398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solidFill>
                    <a:schemeClr val="bg2">
                      <a:lumMod val="75000"/>
                    </a:schemeClr>
                  </a:solidFill>
                </a:rPr>
                <a:t>Saved R2</a:t>
              </a:r>
            </a:p>
          </p:txBody>
        </p:sp>
      </p:gr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62201"/>
            <a:ext cx="1752600" cy="415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485024" y="1656792"/>
            <a:ext cx="3162986" cy="3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845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2. Select stack, restore context</a:t>
            </a:r>
          </a:p>
        </p:txBody>
      </p:sp>
      <p:sp>
        <p:nvSpPr>
          <p:cNvPr id="3" name="Content Placeholder 2"/>
          <p:cNvSpPr>
            <a:spLocks noGrp="1"/>
          </p:cNvSpPr>
          <p:nvPr>
            <p:ph idx="1"/>
          </p:nvPr>
        </p:nvSpPr>
        <p:spPr>
          <a:xfrm>
            <a:off x="479425" y="1325880"/>
            <a:ext cx="11233150" cy="4793566"/>
          </a:xfrm>
        </p:spPr>
        <p:txBody>
          <a:bodyPr/>
          <a:lstStyle/>
          <a:p>
            <a:r>
              <a:rPr lang="en-US" sz="2000" dirty="0"/>
              <a:t>Check EXC_RETURN (bit 2) to determine from which SP to pop the context</a:t>
            </a:r>
          </a:p>
          <a:p>
            <a:endParaRPr lang="en-US" dirty="0"/>
          </a:p>
          <a:p>
            <a:endParaRPr lang="en-US" dirty="0"/>
          </a:p>
          <a:p>
            <a:endParaRPr lang="en-US" dirty="0"/>
          </a:p>
          <a:p>
            <a:endParaRPr lang="en-US" sz="100" dirty="0"/>
          </a:p>
          <a:p>
            <a:endParaRPr lang="en-US" sz="2000" dirty="0"/>
          </a:p>
          <a:p>
            <a:r>
              <a:rPr lang="en-US" sz="2000" dirty="0"/>
              <a:t>Pop the registers from that stack</a:t>
            </a:r>
          </a:p>
          <a:p>
            <a:endParaRPr lang="en-US" dirty="0"/>
          </a:p>
        </p:txBody>
      </p:sp>
      <p:graphicFrame>
        <p:nvGraphicFramePr>
          <p:cNvPr id="8" name="Table 7"/>
          <p:cNvGraphicFramePr>
            <a:graphicFrameLocks noGrp="1"/>
          </p:cNvGraphicFramePr>
          <p:nvPr/>
        </p:nvGraphicFramePr>
        <p:xfrm>
          <a:off x="876054" y="1717040"/>
          <a:ext cx="9868147" cy="1483360"/>
        </p:xfrm>
        <a:graphic>
          <a:graphicData uri="http://schemas.openxmlformats.org/drawingml/2006/table">
            <a:tbl>
              <a:tblPr firstRow="1" bandRow="1">
                <a:tableStyleId>{5C22544A-7EE6-4342-B048-85BDC9FD1C3A}</a:tableStyleId>
              </a:tblPr>
              <a:tblGrid>
                <a:gridCol w="2401901">
                  <a:extLst>
                    <a:ext uri="{9D8B030D-6E8A-4147-A177-3AD203B41FA5}">
                      <a16:colId xmlns:a16="http://schemas.microsoft.com/office/drawing/2014/main" val="20000"/>
                    </a:ext>
                  </a:extLst>
                </a:gridCol>
                <a:gridCol w="2054904">
                  <a:extLst>
                    <a:ext uri="{9D8B030D-6E8A-4147-A177-3AD203B41FA5}">
                      <a16:colId xmlns:a16="http://schemas.microsoft.com/office/drawing/2014/main" val="20001"/>
                    </a:ext>
                  </a:extLst>
                </a:gridCol>
                <a:gridCol w="5411342">
                  <a:extLst>
                    <a:ext uri="{9D8B030D-6E8A-4147-A177-3AD203B41FA5}">
                      <a16:colId xmlns:a16="http://schemas.microsoft.com/office/drawing/2014/main" val="20002"/>
                    </a:ext>
                  </a:extLst>
                </a:gridCol>
              </a:tblGrid>
              <a:tr h="370840">
                <a:tc>
                  <a:txBody>
                    <a:bodyPr/>
                    <a:lstStyle/>
                    <a:p>
                      <a:r>
                        <a:rPr lang="en-US" sz="1600" dirty="0"/>
                        <a:t>EXC_RETURN</a:t>
                      </a:r>
                    </a:p>
                  </a:txBody>
                  <a:tcPr marL="121872" marR="121872"/>
                </a:tc>
                <a:tc>
                  <a:txBody>
                    <a:bodyPr/>
                    <a:lstStyle/>
                    <a:p>
                      <a:r>
                        <a:rPr lang="en-US" sz="1600" dirty="0"/>
                        <a:t>Return Stack</a:t>
                      </a:r>
                    </a:p>
                  </a:txBody>
                  <a:tcPr marL="121872" marR="121872"/>
                </a:tc>
                <a:tc>
                  <a:txBody>
                    <a:bodyPr/>
                    <a:lstStyle/>
                    <a:p>
                      <a:r>
                        <a:rPr lang="en-US" sz="1600" dirty="0"/>
                        <a:t>Description</a:t>
                      </a:r>
                    </a:p>
                  </a:txBody>
                  <a:tcPr marL="121872" marR="121872"/>
                </a:tc>
                <a:extLst>
                  <a:ext uri="{0D108BD9-81ED-4DB2-BD59-A6C34878D82A}">
                    <a16:rowId xmlns:a16="http://schemas.microsoft.com/office/drawing/2014/main" val="10000"/>
                  </a:ext>
                </a:extLst>
              </a:tr>
              <a:tr h="370840">
                <a:tc>
                  <a:txBody>
                    <a:bodyPr/>
                    <a:lstStyle/>
                    <a:p>
                      <a:r>
                        <a:rPr lang="en-US" sz="1600" dirty="0"/>
                        <a:t>0xFFFF_FFF1</a:t>
                      </a:r>
                    </a:p>
                  </a:txBody>
                  <a:tcPr marL="121872" marR="121872"/>
                </a:tc>
                <a:tc>
                  <a:txBody>
                    <a:bodyPr/>
                    <a:lstStyle/>
                    <a:p>
                      <a:r>
                        <a:rPr lang="en-US" sz="1600" dirty="0"/>
                        <a:t>0 (MSP)</a:t>
                      </a:r>
                    </a:p>
                  </a:txBody>
                  <a:tcPr marL="121872" marR="121872"/>
                </a:tc>
                <a:tc>
                  <a:txBody>
                    <a:bodyPr/>
                    <a:lstStyle/>
                    <a:p>
                      <a:r>
                        <a:rPr lang="en-US" sz="1600" dirty="0"/>
                        <a:t>Return to exception handler with MSP</a:t>
                      </a:r>
                    </a:p>
                  </a:txBody>
                  <a:tcPr marL="121872" marR="121872"/>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0xFFFF_FFF9</a:t>
                      </a:r>
                    </a:p>
                  </a:txBody>
                  <a:tcPr marL="121872" marR="121872"/>
                </a:tc>
                <a:tc>
                  <a:txBody>
                    <a:bodyPr/>
                    <a:lstStyle/>
                    <a:p>
                      <a:r>
                        <a:rPr lang="en-US" sz="1600" dirty="0"/>
                        <a:t>0 (MSP)</a:t>
                      </a:r>
                    </a:p>
                  </a:txBody>
                  <a:tcPr marL="121872" marR="121872"/>
                </a:tc>
                <a:tc>
                  <a:txBody>
                    <a:bodyPr/>
                    <a:lstStyle/>
                    <a:p>
                      <a:r>
                        <a:rPr lang="en-US" sz="1600" dirty="0"/>
                        <a:t>Return to thread with MSP</a:t>
                      </a:r>
                    </a:p>
                  </a:txBody>
                  <a:tcPr marL="121872" marR="121872"/>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0xFFFF_FFFD</a:t>
                      </a:r>
                    </a:p>
                  </a:txBody>
                  <a:tcPr marL="121872" marR="121872"/>
                </a:tc>
                <a:tc>
                  <a:txBody>
                    <a:bodyPr/>
                    <a:lstStyle/>
                    <a:p>
                      <a:r>
                        <a:rPr lang="en-US" sz="1600" dirty="0"/>
                        <a:t>1 (PSP)</a:t>
                      </a:r>
                    </a:p>
                  </a:txBody>
                  <a:tcPr marL="121872" marR="121872"/>
                </a:tc>
                <a:tc>
                  <a:txBody>
                    <a:bodyPr/>
                    <a:lstStyle/>
                    <a:p>
                      <a:r>
                        <a:rPr lang="en-US" sz="1600" dirty="0"/>
                        <a:t>Return to thread with PSP</a:t>
                      </a:r>
                    </a:p>
                  </a:txBody>
                  <a:tcPr marL="121872" marR="121872"/>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664200" y="3962404"/>
          <a:ext cx="10537201" cy="2438397"/>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224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4284001">
                  <a:extLst>
                    <a:ext uri="{9D8B030D-6E8A-4147-A177-3AD203B41FA5}">
                      <a16:colId xmlns:a16="http://schemas.microsoft.com/office/drawing/2014/main" val="20003"/>
                    </a:ext>
                  </a:extLst>
                </a:gridCol>
              </a:tblGrid>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GB" sz="1600" dirty="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dirty="0"/>
                        <a:t>&lt;previous&gt;</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dirty="0"/>
                        <a:t>         SP points</a:t>
                      </a:r>
                      <a:r>
                        <a:rPr lang="en-GB" sz="1600" baseline="0" dirty="0"/>
                        <a:t> here after handler</a:t>
                      </a:r>
                      <a:endParaRPr lang="en-GB" sz="16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dirty="0"/>
                        <a:t>SP</a:t>
                      </a:r>
                      <a:r>
                        <a:rPr lang="en-GB" sz="1600" baseline="0" dirty="0"/>
                        <a:t> + 0x1C</a:t>
                      </a:r>
                      <a:endParaRPr lang="en-GB" sz="1600" dirty="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dirty="0" err="1"/>
                        <a:t>xPSR</a:t>
                      </a:r>
                      <a:endParaRPr lang="en-GB" sz="1600" dirty="0"/>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dirty="0"/>
                        <a:t>SP + 0x18</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dirty="0"/>
                        <a:t>PC</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270933">
                <a:tc>
                  <a:txBody>
                    <a:bodyPr/>
                    <a:lstStyle/>
                    <a:p>
                      <a:pPr algn="r"/>
                      <a:r>
                        <a:rPr lang="en-GB" sz="1600" dirty="0"/>
                        <a:t>Decreasing</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dirty="0"/>
                        <a:t>SP + 0x14</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dirty="0"/>
                        <a:t>LR</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270933">
                <a:tc>
                  <a:txBody>
                    <a:bodyPr/>
                    <a:lstStyle/>
                    <a:p>
                      <a:pPr algn="r"/>
                      <a:r>
                        <a:rPr lang="en-GB" sz="1600" dirty="0"/>
                        <a:t>memory</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dirty="0"/>
                        <a:t>SP + 0x10</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dirty="0"/>
                        <a:t>R12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270933">
                <a:tc>
                  <a:txBody>
                    <a:bodyPr/>
                    <a:lstStyle/>
                    <a:p>
                      <a:pPr algn="r"/>
                      <a:r>
                        <a:rPr lang="en-GB" sz="1600" dirty="0"/>
                        <a:t>address</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dirty="0"/>
                        <a:t>SP + 0x0C</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dirty="0"/>
                        <a:t>R3</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dirty="0"/>
                        <a:t>SP + 0x08</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dirty="0"/>
                        <a:t>R2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dirty="0"/>
                        <a:t>SP + 0x04</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dirty="0"/>
                        <a:t>R1</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270933">
                <a:tc>
                  <a:txBody>
                    <a:bodyPr/>
                    <a:lstStyle/>
                    <a:p>
                      <a:endParaRPr lang="en-GB" sz="1600" dirty="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dirty="0"/>
                        <a:t>SP</a:t>
                      </a:r>
                      <a:r>
                        <a:rPr lang="en-GB" sz="1600" baseline="0" dirty="0"/>
                        <a:t> + 0x00</a:t>
                      </a:r>
                      <a:endParaRPr lang="en-GB" sz="1600" dirty="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dirty="0"/>
                        <a:t>R0</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aseline="0" dirty="0"/>
                        <a:t>         </a:t>
                      </a:r>
                      <a:r>
                        <a:rPr lang="en-GB" sz="1600" dirty="0"/>
                        <a:t>SP points</a:t>
                      </a:r>
                      <a:r>
                        <a:rPr lang="en-GB" sz="1600" baseline="0" dirty="0"/>
                        <a:t> here during handler</a:t>
                      </a:r>
                      <a:endParaRPr lang="en-GB" sz="1600" dirty="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cxnSp>
        <p:nvCxnSpPr>
          <p:cNvPr id="12" name="Straight Arrow Connector 11"/>
          <p:cNvCxnSpPr/>
          <p:nvPr/>
        </p:nvCxnSpPr>
        <p:spPr>
          <a:xfrm flipH="1">
            <a:off x="6934200" y="4087905"/>
            <a:ext cx="5334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H="1">
            <a:off x="6934200" y="6248400"/>
            <a:ext cx="5334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2509800" y="3962400"/>
            <a:ext cx="0" cy="24384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4237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a:t>
            </a:r>
          </a:p>
        </p:txBody>
      </p:sp>
      <p:sp>
        <p:nvSpPr>
          <p:cNvPr id="3" name="Content Placeholder 2"/>
          <p:cNvSpPr>
            <a:spLocks noGrp="1"/>
          </p:cNvSpPr>
          <p:nvPr>
            <p:ph idx="1"/>
          </p:nvPr>
        </p:nvSpPr>
        <p:spPr/>
        <p:txBody>
          <a:bodyPr/>
          <a:lstStyle/>
          <a:p>
            <a:r>
              <a:rPr lang="en-US" sz="2000" dirty="0"/>
              <a:t>PC=0xFFFF_FFF9, so return to thread mode with main stack pointer</a:t>
            </a:r>
          </a:p>
          <a:p>
            <a:r>
              <a:rPr lang="en-US" sz="2000" dirty="0"/>
              <a:t>Pop exception stack frame from stack back into registers</a:t>
            </a:r>
          </a:p>
          <a:p>
            <a:endParaRPr lang="en-US" dirty="0"/>
          </a:p>
        </p:txBody>
      </p:sp>
      <p:grpSp>
        <p:nvGrpSpPr>
          <p:cNvPr id="16" name="Group 15"/>
          <p:cNvGrpSpPr/>
          <p:nvPr/>
        </p:nvGrpSpPr>
        <p:grpSpPr>
          <a:xfrm>
            <a:off x="2667000" y="2373412"/>
            <a:ext cx="6232874" cy="4103589"/>
            <a:chOff x="3942813" y="2038977"/>
            <a:chExt cx="6918532" cy="4555011"/>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813" y="3335498"/>
              <a:ext cx="6722806" cy="2227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Line Callout 2 17"/>
            <p:cNvSpPr/>
            <p:nvPr/>
          </p:nvSpPr>
          <p:spPr bwMode="auto">
            <a:xfrm rot="18434846">
              <a:off x="5837088" y="2542786"/>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R0</a:t>
              </a:r>
            </a:p>
          </p:txBody>
        </p:sp>
        <p:sp>
          <p:nvSpPr>
            <p:cNvPr id="19" name="Line Callout 2 18"/>
            <p:cNvSpPr/>
            <p:nvPr/>
          </p:nvSpPr>
          <p:spPr bwMode="auto">
            <a:xfrm rot="18434846">
              <a:off x="6903889"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R1</a:t>
              </a:r>
            </a:p>
          </p:txBody>
        </p:sp>
        <p:sp>
          <p:nvSpPr>
            <p:cNvPr id="20" name="Line Callout 2 19"/>
            <p:cNvSpPr/>
            <p:nvPr/>
          </p:nvSpPr>
          <p:spPr bwMode="auto">
            <a:xfrm rot="18434846">
              <a:off x="78845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R2</a:t>
              </a:r>
            </a:p>
          </p:txBody>
        </p:sp>
        <p:sp>
          <p:nvSpPr>
            <p:cNvPr id="21" name="Line Callout 2 20"/>
            <p:cNvSpPr/>
            <p:nvPr/>
          </p:nvSpPr>
          <p:spPr bwMode="auto">
            <a:xfrm rot="18434846">
              <a:off x="88751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R3</a:t>
              </a:r>
            </a:p>
          </p:txBody>
        </p:sp>
        <p:sp>
          <p:nvSpPr>
            <p:cNvPr id="22" name="Line Callout 2 21"/>
            <p:cNvSpPr/>
            <p:nvPr/>
          </p:nvSpPr>
          <p:spPr bwMode="auto">
            <a:xfrm rot="18434846">
              <a:off x="99419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R12</a:t>
              </a:r>
            </a:p>
          </p:txBody>
        </p:sp>
        <p:sp>
          <p:nvSpPr>
            <p:cNvPr id="23" name="Line Callout 2 22"/>
            <p:cNvSpPr/>
            <p:nvPr/>
          </p:nvSpPr>
          <p:spPr bwMode="auto">
            <a:xfrm rot="2900078">
              <a:off x="56305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LR</a:t>
              </a:r>
            </a:p>
          </p:txBody>
        </p:sp>
        <p:sp>
          <p:nvSpPr>
            <p:cNvPr id="24" name="Line Callout 2 23"/>
            <p:cNvSpPr/>
            <p:nvPr/>
          </p:nvSpPr>
          <p:spPr bwMode="auto">
            <a:xfrm rot="2900078">
              <a:off x="664324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PC</a:t>
              </a:r>
            </a:p>
          </p:txBody>
        </p:sp>
        <p:sp>
          <p:nvSpPr>
            <p:cNvPr id="25" name="Line Callout 2 24"/>
            <p:cNvSpPr/>
            <p:nvPr/>
          </p:nvSpPr>
          <p:spPr bwMode="auto">
            <a:xfrm rot="2900078">
              <a:off x="76117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Saved </a:t>
              </a:r>
              <a:r>
                <a:rPr lang="en-US" dirty="0" err="1"/>
                <a:t>xPSR</a:t>
              </a:r>
              <a:endParaRPr lang="en-US" dirty="0"/>
            </a:p>
          </p:txBody>
        </p:sp>
      </p:grpSp>
    </p:spTree>
    <p:extLst>
      <p:ext uri="{BB962C8B-B14F-4D97-AF65-F5344CB8AC3E}">
        <p14:creationId xmlns:p14="http://schemas.microsoft.com/office/powerpoint/2010/main" val="3801570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r>
              <a:rPr lang="en-GB" sz="3200" dirty="0"/>
              <a:t>Module syllabus</a:t>
            </a:r>
          </a:p>
        </p:txBody>
      </p:sp>
      <p:sp>
        <p:nvSpPr>
          <p:cNvPr id="4099" name="Content Placeholder 2"/>
          <p:cNvSpPr>
            <a:spLocks noGrp="1"/>
          </p:cNvSpPr>
          <p:nvPr>
            <p:ph idx="1"/>
          </p:nvPr>
        </p:nvSpPr>
        <p:spPr/>
        <p:txBody>
          <a:bodyPr/>
          <a:lstStyle/>
          <a:p>
            <a:r>
              <a:rPr lang="en-GB" sz="2000" dirty="0"/>
              <a:t>Interrupts</a:t>
            </a:r>
          </a:p>
          <a:p>
            <a:pPr lvl="1"/>
            <a:r>
              <a:rPr lang="en-GB" dirty="0"/>
              <a:t>What are interrupts?</a:t>
            </a:r>
          </a:p>
          <a:p>
            <a:pPr lvl="1"/>
            <a:r>
              <a:rPr lang="en-GB" dirty="0"/>
              <a:t>Why use interrupts?</a:t>
            </a:r>
          </a:p>
          <a:p>
            <a:r>
              <a:rPr lang="en-GB" sz="2000" dirty="0"/>
              <a:t>Interrupts</a:t>
            </a:r>
          </a:p>
          <a:p>
            <a:pPr lvl="1"/>
            <a:r>
              <a:rPr lang="en-GB" dirty="0"/>
              <a:t>Entering an exception handler</a:t>
            </a:r>
          </a:p>
          <a:p>
            <a:pPr lvl="1"/>
            <a:r>
              <a:rPr lang="en-GB" dirty="0"/>
              <a:t>Exiting an exception handler</a:t>
            </a:r>
          </a:p>
          <a:p>
            <a:r>
              <a:rPr lang="en-GB" sz="2000" dirty="0"/>
              <a:t>Microcontroller interrupts</a:t>
            </a:r>
          </a:p>
          <a:p>
            <a:r>
              <a:rPr lang="en-GB" sz="2000" dirty="0"/>
              <a:t>Timing analysis</a:t>
            </a:r>
          </a:p>
          <a:p>
            <a:r>
              <a:rPr lang="en-GB" sz="2000" dirty="0"/>
              <a:t>Program design with interrupts</a:t>
            </a:r>
          </a:p>
          <a:p>
            <a:r>
              <a:rPr lang="en-US" sz="2000" dirty="0"/>
              <a:t>Sharing data safely between ISRS and other threads</a:t>
            </a:r>
            <a:endParaRPr lang="en-GB" sz="2000" dirty="0"/>
          </a:p>
        </p:txBody>
      </p:sp>
    </p:spTree>
    <p:extLst>
      <p:ext uri="{BB962C8B-B14F-4D97-AF65-F5344CB8AC3E}">
        <p14:creationId xmlns:p14="http://schemas.microsoft.com/office/powerpoint/2010/main" val="455363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Resume executing previous main thread code</a:t>
            </a:r>
          </a:p>
        </p:txBody>
      </p:sp>
      <p:sp>
        <p:nvSpPr>
          <p:cNvPr id="11" name="Content Placeholder 10"/>
          <p:cNvSpPr>
            <a:spLocks noGrp="1"/>
          </p:cNvSpPr>
          <p:nvPr>
            <p:ph idx="1"/>
          </p:nvPr>
        </p:nvSpPr>
        <p:spPr/>
        <p:txBody>
          <a:bodyPr/>
          <a:lstStyle/>
          <a:p>
            <a:r>
              <a:rPr lang="en-US" sz="2000" dirty="0"/>
              <a:t>Exception handling registers have been restored: R0, R1, R2, R3, R12, LR, PC, </a:t>
            </a:r>
            <a:r>
              <a:rPr lang="en-US" sz="2000" dirty="0" err="1"/>
              <a:t>xPSR</a:t>
            </a:r>
            <a:endParaRPr lang="en-US" sz="2000" dirty="0"/>
          </a:p>
          <a:p>
            <a:r>
              <a:rPr lang="en-US" sz="2000" dirty="0"/>
              <a:t>SP is back to previous value</a:t>
            </a:r>
          </a:p>
          <a:p>
            <a:r>
              <a:rPr lang="en-US" sz="2000" dirty="0"/>
              <a:t>Back in thread mode</a:t>
            </a:r>
          </a:p>
          <a:p>
            <a:r>
              <a:rPr lang="en-US" sz="2000" dirty="0"/>
              <a:t>Next instruction to execute is at 0x0000_0A70</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16440" y="1131010"/>
            <a:ext cx="199072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85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custDataLst>
              <p:tags r:id="rId1"/>
            </p:custDataLst>
          </p:nvPr>
        </p:nvSpPr>
        <p:spPr/>
        <p:txBody>
          <a:bodyPr>
            <a:normAutofit/>
          </a:bodyPr>
          <a:lstStyle/>
          <a:p>
            <a:r>
              <a:rPr lang="en-US" sz="3200" dirty="0"/>
              <a:t>Microcontroller interrupts</a:t>
            </a:r>
          </a:p>
        </p:txBody>
      </p:sp>
      <p:sp>
        <p:nvSpPr>
          <p:cNvPr id="6147" name="Rectangle 3"/>
          <p:cNvSpPr>
            <a:spLocks noGrp="1" noChangeArrowheads="1"/>
          </p:cNvSpPr>
          <p:nvPr>
            <p:ph idx="1"/>
            <p:custDataLst>
              <p:tags r:id="rId2"/>
            </p:custDataLst>
          </p:nvPr>
        </p:nvSpPr>
        <p:spPr/>
        <p:txBody>
          <a:bodyPr/>
          <a:lstStyle/>
          <a:p>
            <a:r>
              <a:rPr lang="en-US" sz="2000" dirty="0"/>
              <a:t>Types of interrupts:</a:t>
            </a:r>
          </a:p>
          <a:p>
            <a:pPr lvl="1"/>
            <a:r>
              <a:rPr lang="en-US" dirty="0"/>
              <a:t>Hardware interrupts </a:t>
            </a:r>
          </a:p>
          <a:p>
            <a:pPr lvl="5"/>
            <a:r>
              <a:rPr lang="en-US" sz="2000" i="1" dirty="0"/>
              <a:t>Asynchronous</a:t>
            </a:r>
            <a:r>
              <a:rPr lang="en-US" sz="2000" dirty="0"/>
              <a:t>: not related to what code the processor is currently executing</a:t>
            </a:r>
          </a:p>
          <a:p>
            <a:pPr lvl="5"/>
            <a:r>
              <a:rPr lang="en-US" sz="2000" dirty="0"/>
              <a:t>Examples: interrupt is asserted, character is received on serial port, or ADC converter finishes conversion</a:t>
            </a:r>
          </a:p>
          <a:p>
            <a:pPr lvl="1"/>
            <a:r>
              <a:rPr lang="en-US" dirty="0"/>
              <a:t>Exceptions, faults, software interrupts </a:t>
            </a:r>
          </a:p>
          <a:p>
            <a:pPr lvl="5"/>
            <a:r>
              <a:rPr lang="en-US" sz="2000" i="1" dirty="0"/>
              <a:t>Synchronous</a:t>
            </a:r>
            <a:r>
              <a:rPr lang="en-US" sz="2000" dirty="0"/>
              <a:t>: are the result of specific instructions executing</a:t>
            </a:r>
          </a:p>
          <a:p>
            <a:pPr lvl="5"/>
            <a:r>
              <a:rPr lang="en-US" sz="2000" dirty="0"/>
              <a:t>Examples: undefined instructions, overflow occurs for a given instruction</a:t>
            </a:r>
          </a:p>
          <a:p>
            <a:pPr lvl="1"/>
            <a:r>
              <a:rPr lang="en-US" dirty="0"/>
              <a:t>We can enable and disable (</a:t>
            </a:r>
            <a:r>
              <a:rPr lang="en-US" i="1" dirty="0"/>
              <a:t>mask</a:t>
            </a:r>
            <a:r>
              <a:rPr lang="en-US" dirty="0"/>
              <a:t>) most interrupts as needed (</a:t>
            </a:r>
            <a:r>
              <a:rPr lang="en-US" i="1" dirty="0" err="1"/>
              <a:t>maskable</a:t>
            </a:r>
            <a:r>
              <a:rPr lang="en-US" dirty="0"/>
              <a:t>), others are </a:t>
            </a:r>
            <a:r>
              <a:rPr lang="en-US" i="1" dirty="0"/>
              <a:t>non-</a:t>
            </a:r>
            <a:r>
              <a:rPr lang="en-US" i="1" dirty="0" err="1"/>
              <a:t>maskable</a:t>
            </a:r>
            <a:endParaRPr lang="en-US" i="1" dirty="0"/>
          </a:p>
          <a:p>
            <a:r>
              <a:rPr lang="en-US" sz="2000" dirty="0"/>
              <a:t>Interrupt service routine (ISR) </a:t>
            </a:r>
          </a:p>
          <a:p>
            <a:pPr lvl="1"/>
            <a:r>
              <a:rPr lang="en-US" dirty="0"/>
              <a:t>Subroutine which processor is </a:t>
            </a:r>
            <a:r>
              <a:rPr lang="en-US" i="1" dirty="0"/>
              <a:t>forced to execute </a:t>
            </a:r>
            <a:r>
              <a:rPr lang="en-US" dirty="0"/>
              <a:t>to respond to a </a:t>
            </a:r>
            <a:r>
              <a:rPr lang="en-US" i="1" dirty="0"/>
              <a:t>specific event</a:t>
            </a:r>
          </a:p>
          <a:p>
            <a:pPr lvl="1"/>
            <a:r>
              <a:rPr lang="en-US" dirty="0"/>
              <a:t>After ISR completes, MCU goes back to previously executing code</a:t>
            </a:r>
          </a:p>
        </p:txBody>
      </p:sp>
    </p:spTree>
    <p:extLst>
      <p:ext uri="{BB962C8B-B14F-4D97-AF65-F5344CB8AC3E}">
        <p14:creationId xmlns:p14="http://schemas.microsoft.com/office/powerpoint/2010/main" val="3306067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Nested vectored interrupt controller</a:t>
            </a:r>
          </a:p>
        </p:txBody>
      </p:sp>
      <p:sp>
        <p:nvSpPr>
          <p:cNvPr id="3" name="Content Placeholder 2"/>
          <p:cNvSpPr>
            <a:spLocks noGrp="1"/>
          </p:cNvSpPr>
          <p:nvPr>
            <p:ph idx="1"/>
          </p:nvPr>
        </p:nvSpPr>
        <p:spPr/>
        <p:txBody>
          <a:bodyPr/>
          <a:lstStyle/>
          <a:p>
            <a:pPr>
              <a:spcBef>
                <a:spcPts val="0"/>
              </a:spcBef>
            </a:pPr>
            <a:r>
              <a:rPr lang="en-US" sz="2000" dirty="0"/>
              <a:t>NVIC manages and prioritizes external interrupts</a:t>
            </a:r>
          </a:p>
          <a:p>
            <a:pPr>
              <a:spcBef>
                <a:spcPts val="0"/>
              </a:spcBef>
            </a:pPr>
            <a:r>
              <a:rPr lang="en-US" sz="2000" dirty="0"/>
              <a:t>Interrupts are types of exceptions</a:t>
            </a:r>
          </a:p>
          <a:p>
            <a:pPr lvl="1"/>
            <a:r>
              <a:rPr lang="en-US" dirty="0"/>
              <a:t>Exceptions 16 through 16+N</a:t>
            </a:r>
          </a:p>
          <a:p>
            <a:pPr>
              <a:spcBef>
                <a:spcPts val="0"/>
              </a:spcBef>
            </a:pPr>
            <a:r>
              <a:rPr lang="en-US" sz="2000" dirty="0"/>
              <a:t>Modes</a:t>
            </a:r>
          </a:p>
          <a:p>
            <a:pPr lvl="1"/>
            <a:r>
              <a:rPr lang="en-US" dirty="0"/>
              <a:t>Thread Mode: entered on reset</a:t>
            </a:r>
          </a:p>
          <a:p>
            <a:pPr lvl="1"/>
            <a:r>
              <a:rPr lang="en-US" dirty="0"/>
              <a:t>Handler Mode: entered on executing an exception</a:t>
            </a:r>
          </a:p>
          <a:p>
            <a:pPr>
              <a:spcBef>
                <a:spcPts val="0"/>
              </a:spcBef>
            </a:pPr>
            <a:r>
              <a:rPr lang="en-US" sz="2000" dirty="0"/>
              <a:t>Privilege level</a:t>
            </a:r>
          </a:p>
          <a:p>
            <a:pPr>
              <a:spcBef>
                <a:spcPts val="0"/>
              </a:spcBef>
            </a:pPr>
            <a:r>
              <a:rPr lang="en-US" sz="2000" dirty="0"/>
              <a:t>Stack pointers</a:t>
            </a:r>
          </a:p>
          <a:p>
            <a:pPr lvl="1"/>
            <a:r>
              <a:rPr lang="en-US" dirty="0"/>
              <a:t>Main Stack Pointer, MSP</a:t>
            </a:r>
          </a:p>
          <a:p>
            <a:pPr lvl="1"/>
            <a:r>
              <a:rPr lang="en-US" dirty="0"/>
              <a:t>Process Stack Pointer, PSP</a:t>
            </a:r>
          </a:p>
          <a:p>
            <a:pPr>
              <a:spcBef>
                <a:spcPts val="0"/>
              </a:spcBef>
            </a:pPr>
            <a:r>
              <a:rPr lang="en-US" sz="2000" dirty="0"/>
              <a:t>Exception states: Inactive, Pending, Active, A&amp;P</a:t>
            </a:r>
          </a:p>
          <a:p>
            <a:pPr lvl="1"/>
            <a:endParaRPr lang="en-US" dirty="0"/>
          </a:p>
        </p:txBody>
      </p:sp>
      <p:grpSp>
        <p:nvGrpSpPr>
          <p:cNvPr id="11" name="Group 10"/>
          <p:cNvGrpSpPr/>
          <p:nvPr/>
        </p:nvGrpSpPr>
        <p:grpSpPr>
          <a:xfrm>
            <a:off x="1001215" y="4580544"/>
            <a:ext cx="9859301" cy="1427626"/>
            <a:chOff x="2408086" y="1060104"/>
            <a:chExt cx="7944813" cy="1647698"/>
          </a:xfrm>
        </p:grpSpPr>
        <p:sp>
          <p:nvSpPr>
            <p:cNvPr id="4" name="TextBox 3"/>
            <p:cNvSpPr txBox="1"/>
            <p:nvPr/>
          </p:nvSpPr>
          <p:spPr>
            <a:xfrm flipH="1">
              <a:off x="9305977" y="1447800"/>
              <a:ext cx="1046922" cy="745964"/>
            </a:xfrm>
            <a:prstGeom prst="rect">
              <a:avLst/>
            </a:prstGeom>
            <a:solidFill>
              <a:schemeClr val="accent3">
                <a:lumMod val="85000"/>
              </a:schemeClr>
            </a:solidFill>
            <a:ln>
              <a:solidFill>
                <a:schemeClr val="tx1"/>
              </a:solidFill>
            </a:ln>
          </p:spPr>
          <p:txBody>
            <a:bodyPr wrap="none" rtlCol="0">
              <a:spAutoFit/>
            </a:bodyPr>
            <a:lstStyle/>
            <a:p>
              <a:pPr algn="ctr"/>
              <a:r>
                <a:rPr lang="en-US" dirty="0"/>
                <a:t>Arm Cortex </a:t>
              </a:r>
              <a:br>
                <a:rPr lang="en-US" dirty="0"/>
              </a:br>
              <a:r>
                <a:rPr lang="en-US" dirty="0"/>
                <a:t>Core</a:t>
              </a:r>
            </a:p>
          </p:txBody>
        </p:sp>
        <p:sp>
          <p:nvSpPr>
            <p:cNvPr id="5" name="TextBox 4"/>
            <p:cNvSpPr txBox="1"/>
            <p:nvPr/>
          </p:nvSpPr>
          <p:spPr>
            <a:xfrm flipH="1">
              <a:off x="2560432" y="1060104"/>
              <a:ext cx="1097092" cy="426266"/>
            </a:xfrm>
            <a:prstGeom prst="rect">
              <a:avLst/>
            </a:prstGeom>
            <a:solidFill>
              <a:schemeClr val="accent3">
                <a:lumMod val="85000"/>
              </a:schemeClr>
            </a:solidFill>
            <a:ln>
              <a:solidFill>
                <a:schemeClr val="tx1"/>
              </a:solidFill>
            </a:ln>
          </p:spPr>
          <p:txBody>
            <a:bodyPr wrap="none" rtlCol="0">
              <a:spAutoFit/>
            </a:bodyPr>
            <a:lstStyle/>
            <a:p>
              <a:pPr algn="ctr"/>
              <a:r>
                <a:rPr lang="en-US" dirty="0"/>
                <a:t>Port Module</a:t>
              </a:r>
            </a:p>
          </p:txBody>
        </p:sp>
        <p:sp>
          <p:nvSpPr>
            <p:cNvPr id="6" name="TextBox 5"/>
            <p:cNvSpPr txBox="1"/>
            <p:nvPr/>
          </p:nvSpPr>
          <p:spPr>
            <a:xfrm flipH="1">
              <a:off x="6265725" y="1671936"/>
              <a:ext cx="520826" cy="426266"/>
            </a:xfrm>
            <a:prstGeom prst="rect">
              <a:avLst/>
            </a:prstGeom>
            <a:solidFill>
              <a:schemeClr val="accent3">
                <a:lumMod val="85000"/>
              </a:schemeClr>
            </a:solidFill>
            <a:ln>
              <a:solidFill>
                <a:schemeClr val="tx1"/>
              </a:solidFill>
            </a:ln>
          </p:spPr>
          <p:txBody>
            <a:bodyPr wrap="none" rtlCol="0">
              <a:spAutoFit/>
            </a:bodyPr>
            <a:lstStyle/>
            <a:p>
              <a:pPr algn="ctr"/>
              <a:r>
                <a:rPr lang="en-US" dirty="0"/>
                <a:t>NVIC</a:t>
              </a:r>
            </a:p>
          </p:txBody>
        </p:sp>
        <p:cxnSp>
          <p:nvCxnSpPr>
            <p:cNvPr id="8" name="Straight Arrow Connector 7"/>
            <p:cNvCxnSpPr>
              <a:stCxn id="6" idx="1"/>
              <a:endCxn id="4" idx="3"/>
            </p:cNvCxnSpPr>
            <p:nvPr/>
          </p:nvCxnSpPr>
          <p:spPr bwMode="auto">
            <a:xfrm flipV="1">
              <a:off x="6786551" y="1820783"/>
              <a:ext cx="2519426" cy="64287"/>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Arrow Connector 8"/>
            <p:cNvCxnSpPr>
              <a:stCxn id="5" idx="1"/>
              <a:endCxn id="6" idx="3"/>
            </p:cNvCxnSpPr>
            <p:nvPr/>
          </p:nvCxnSpPr>
          <p:spPr bwMode="auto">
            <a:xfrm>
              <a:off x="3657524" y="1273237"/>
              <a:ext cx="2608200" cy="61183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flipH="1">
              <a:off x="2589816" y="1671936"/>
              <a:ext cx="1133468" cy="426266"/>
            </a:xfrm>
            <a:prstGeom prst="rect">
              <a:avLst/>
            </a:prstGeom>
            <a:solidFill>
              <a:schemeClr val="accent3">
                <a:lumMod val="85000"/>
              </a:schemeClr>
            </a:solidFill>
            <a:ln>
              <a:solidFill>
                <a:schemeClr val="tx1"/>
              </a:solidFill>
            </a:ln>
          </p:spPr>
          <p:txBody>
            <a:bodyPr wrap="none" rtlCol="0">
              <a:spAutoFit/>
            </a:bodyPr>
            <a:lstStyle/>
            <a:p>
              <a:pPr algn="ctr"/>
              <a:r>
                <a:rPr lang="en-US" dirty="0"/>
                <a:t>Next Module</a:t>
              </a:r>
            </a:p>
          </p:txBody>
        </p:sp>
        <p:cxnSp>
          <p:nvCxnSpPr>
            <p:cNvPr id="14" name="Straight Arrow Connector 13"/>
            <p:cNvCxnSpPr>
              <a:stCxn id="13" idx="1"/>
              <a:endCxn id="6" idx="3"/>
            </p:cNvCxnSpPr>
            <p:nvPr/>
          </p:nvCxnSpPr>
          <p:spPr bwMode="auto">
            <a:xfrm>
              <a:off x="3723284" y="1885069"/>
              <a:ext cx="2542441"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flipH="1">
              <a:off x="2408086" y="2281536"/>
              <a:ext cx="1401786" cy="426266"/>
            </a:xfrm>
            <a:prstGeom prst="rect">
              <a:avLst/>
            </a:prstGeom>
            <a:solidFill>
              <a:schemeClr val="accent3">
                <a:lumMod val="85000"/>
              </a:schemeClr>
            </a:solidFill>
            <a:ln>
              <a:solidFill>
                <a:schemeClr val="tx1"/>
              </a:solidFill>
            </a:ln>
          </p:spPr>
          <p:txBody>
            <a:bodyPr wrap="none" rtlCol="0">
              <a:spAutoFit/>
            </a:bodyPr>
            <a:lstStyle/>
            <a:p>
              <a:pPr algn="ctr"/>
              <a:r>
                <a:rPr lang="en-US" dirty="0"/>
                <a:t>Another Module</a:t>
              </a:r>
            </a:p>
          </p:txBody>
        </p:sp>
        <p:cxnSp>
          <p:nvCxnSpPr>
            <p:cNvPr id="16" name="Straight Arrow Connector 15"/>
            <p:cNvCxnSpPr>
              <a:stCxn id="15" idx="1"/>
              <a:endCxn id="6" idx="3"/>
            </p:cNvCxnSpPr>
            <p:nvPr/>
          </p:nvCxnSpPr>
          <p:spPr bwMode="auto">
            <a:xfrm flipV="1">
              <a:off x="3809872" y="1885070"/>
              <a:ext cx="2455853" cy="60959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116080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normAutofit/>
          </a:bodyPr>
          <a:lstStyle/>
          <a:p>
            <a:r>
              <a:rPr lang="en-US" sz="3200" dirty="0"/>
              <a:t>NVIC registers and state</a:t>
            </a:r>
          </a:p>
        </p:txBody>
      </p:sp>
      <p:sp>
        <p:nvSpPr>
          <p:cNvPr id="17411" name="Rectangle 3"/>
          <p:cNvSpPr>
            <a:spLocks noGrp="1" noChangeArrowheads="1"/>
          </p:cNvSpPr>
          <p:nvPr>
            <p:ph idx="1"/>
          </p:nvPr>
        </p:nvSpPr>
        <p:spPr/>
        <p:txBody>
          <a:bodyPr/>
          <a:lstStyle/>
          <a:p>
            <a:r>
              <a:rPr lang="en-US" sz="2000" dirty="0"/>
              <a:t>Enable - allows interrupt to be recognized</a:t>
            </a:r>
          </a:p>
          <a:p>
            <a:pPr lvl="1"/>
            <a:r>
              <a:rPr lang="en-US" dirty="0"/>
              <a:t>Accessed through two registers (set bits for interrupts) </a:t>
            </a:r>
          </a:p>
          <a:p>
            <a:pPr lvl="5"/>
            <a:r>
              <a:rPr lang="en-US" sz="2000" dirty="0"/>
              <a:t>Set enable with NVIC_ISER, clear enable with NVIC_ICER</a:t>
            </a:r>
          </a:p>
          <a:p>
            <a:pPr lvl="1"/>
            <a:r>
              <a:rPr lang="en-US" dirty="0"/>
              <a:t>CMSIS Interface: </a:t>
            </a:r>
            <a:r>
              <a:rPr lang="en-US" dirty="0" err="1"/>
              <a:t>NVIC_EnableIRQ</a:t>
            </a:r>
            <a:r>
              <a:rPr lang="en-US" dirty="0"/>
              <a:t>(</a:t>
            </a:r>
            <a:r>
              <a:rPr lang="en-US" dirty="0" err="1"/>
              <a:t>IRQnum</a:t>
            </a:r>
            <a:r>
              <a:rPr lang="en-US" dirty="0"/>
              <a:t>), </a:t>
            </a:r>
            <a:r>
              <a:rPr lang="en-US" dirty="0" err="1"/>
              <a:t>NVIC_DisableIRQ</a:t>
            </a:r>
            <a:r>
              <a:rPr lang="en-US" dirty="0"/>
              <a:t>(</a:t>
            </a:r>
            <a:r>
              <a:rPr lang="en-US" dirty="0" err="1"/>
              <a:t>IRQnum</a:t>
            </a:r>
            <a:r>
              <a:rPr lang="en-US" dirty="0"/>
              <a:t>)</a:t>
            </a:r>
          </a:p>
          <a:p>
            <a:r>
              <a:rPr lang="en-US" sz="2000" dirty="0"/>
              <a:t>Pending - interrupt has been requested but is not yet serviced</a:t>
            </a:r>
          </a:p>
          <a:p>
            <a:pPr lvl="1"/>
            <a:r>
              <a:rPr lang="en-US" dirty="0"/>
              <a:t>CMSIS: </a:t>
            </a:r>
            <a:r>
              <a:rPr lang="en-US" dirty="0" err="1"/>
              <a:t>NVIC_SetPendingIRQ</a:t>
            </a:r>
            <a:r>
              <a:rPr lang="en-US" dirty="0"/>
              <a:t>(</a:t>
            </a:r>
            <a:r>
              <a:rPr lang="en-US" dirty="0" err="1"/>
              <a:t>IRQnum</a:t>
            </a:r>
            <a:r>
              <a:rPr lang="en-US" dirty="0"/>
              <a:t>), </a:t>
            </a:r>
            <a:r>
              <a:rPr lang="en-US" dirty="0" err="1"/>
              <a:t>NVIC_ClearPendingIRQ</a:t>
            </a:r>
            <a:r>
              <a:rPr lang="en-US" dirty="0"/>
              <a:t>(</a:t>
            </a:r>
            <a:r>
              <a:rPr lang="en-US" dirty="0" err="1"/>
              <a:t>IRQnum</a:t>
            </a:r>
            <a:r>
              <a:rPr lang="en-US" dirty="0"/>
              <a:t>)</a:t>
            </a:r>
          </a:p>
          <a:p>
            <a:endParaRPr lang="en-US" sz="2000" dirty="0"/>
          </a:p>
          <a:p>
            <a:pPr lvl="1"/>
            <a:endParaRPr lang="en-US" dirty="0"/>
          </a:p>
        </p:txBody>
      </p:sp>
    </p:spTree>
    <p:extLst>
      <p:ext uri="{BB962C8B-B14F-4D97-AF65-F5344CB8AC3E}">
        <p14:creationId xmlns:p14="http://schemas.microsoft.com/office/powerpoint/2010/main" val="2133658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Core exception mask register</a:t>
            </a:r>
          </a:p>
        </p:txBody>
      </p:sp>
      <p:sp>
        <p:nvSpPr>
          <p:cNvPr id="3" name="Content Placeholder 2"/>
          <p:cNvSpPr>
            <a:spLocks noGrp="1"/>
          </p:cNvSpPr>
          <p:nvPr>
            <p:ph idx="1"/>
          </p:nvPr>
        </p:nvSpPr>
        <p:spPr/>
        <p:txBody>
          <a:bodyPr/>
          <a:lstStyle/>
          <a:p>
            <a:r>
              <a:rPr lang="en-US" sz="2000" dirty="0"/>
              <a:t>Similar to “Global interrupt disable” bit in other MCUs</a:t>
            </a:r>
          </a:p>
          <a:p>
            <a:r>
              <a:rPr lang="en-US" sz="2000" dirty="0"/>
              <a:t>PRIMASK - Exception mask register (CPU core)</a:t>
            </a:r>
          </a:p>
          <a:p>
            <a:pPr lvl="1"/>
            <a:r>
              <a:rPr lang="en-US" dirty="0"/>
              <a:t>Bit 0: PM Flag</a:t>
            </a:r>
          </a:p>
          <a:p>
            <a:pPr lvl="5"/>
            <a:r>
              <a:rPr lang="en-US" sz="2000" dirty="0"/>
              <a:t>Set to 1 to prevent activation of all exceptions with configurable priority</a:t>
            </a:r>
          </a:p>
          <a:p>
            <a:pPr lvl="5"/>
            <a:r>
              <a:rPr lang="en-US" sz="2000" dirty="0"/>
              <a:t>Clear to 0 to allow activation of all exception</a:t>
            </a:r>
          </a:p>
          <a:p>
            <a:pPr lvl="1"/>
            <a:r>
              <a:rPr lang="en-US" dirty="0"/>
              <a:t>Access using CPS, MSR and MRS instructions</a:t>
            </a:r>
          </a:p>
          <a:p>
            <a:pPr lvl="1"/>
            <a:r>
              <a:rPr lang="en-US" dirty="0"/>
              <a:t>Use to prevent data race conditions with code needing atomicity</a:t>
            </a:r>
          </a:p>
          <a:p>
            <a:r>
              <a:rPr lang="en-US" sz="2000" dirty="0"/>
              <a:t>CMSIS-CORE API</a:t>
            </a:r>
          </a:p>
          <a:p>
            <a:pPr lvl="1"/>
            <a:r>
              <a:rPr lang="en-US" dirty="0"/>
              <a:t>void __</a:t>
            </a:r>
            <a:r>
              <a:rPr lang="en-US" dirty="0" err="1"/>
              <a:t>enable_irq</a:t>
            </a:r>
            <a:r>
              <a:rPr lang="en-US" dirty="0"/>
              <a:t>() - clears PM flag</a:t>
            </a:r>
          </a:p>
          <a:p>
            <a:pPr lvl="1"/>
            <a:r>
              <a:rPr lang="en-US" dirty="0"/>
              <a:t>void __</a:t>
            </a:r>
            <a:r>
              <a:rPr lang="en-US" dirty="0" err="1"/>
              <a:t>disable_irq</a:t>
            </a:r>
            <a:r>
              <a:rPr lang="en-US" dirty="0"/>
              <a:t>() - sets PM flag</a:t>
            </a:r>
          </a:p>
          <a:p>
            <a:pPr lvl="1"/>
            <a:r>
              <a:rPr lang="en-US" dirty="0"/>
              <a:t>uint32_t __</a:t>
            </a:r>
            <a:r>
              <a:rPr lang="en-US" dirty="0" err="1"/>
              <a:t>get_PRIMASK</a:t>
            </a:r>
            <a:r>
              <a:rPr lang="en-US" dirty="0"/>
              <a:t>() - returns value of PRIMASK</a:t>
            </a:r>
          </a:p>
          <a:p>
            <a:pPr lvl="1"/>
            <a:r>
              <a:rPr lang="en-US" dirty="0"/>
              <a:t>void __</a:t>
            </a:r>
            <a:r>
              <a:rPr lang="en-US" dirty="0" err="1"/>
              <a:t>set_PRIMASK</a:t>
            </a:r>
            <a:r>
              <a:rPr lang="en-US" dirty="0"/>
              <a:t>(uint32_t x) - sets PRIMASK to x </a:t>
            </a:r>
          </a:p>
        </p:txBody>
      </p:sp>
    </p:spTree>
    <p:extLst>
      <p:ext uri="{BB962C8B-B14F-4D97-AF65-F5344CB8AC3E}">
        <p14:creationId xmlns:p14="http://schemas.microsoft.com/office/powerpoint/2010/main" val="550641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custDataLst>
              <p:tags r:id="rId1"/>
            </p:custDataLst>
          </p:nvPr>
        </p:nvSpPr>
        <p:spPr/>
        <p:txBody>
          <a:bodyPr>
            <a:normAutofit/>
          </a:bodyPr>
          <a:lstStyle/>
          <a:p>
            <a:r>
              <a:rPr lang="en-US" sz="3200" dirty="0"/>
              <a:t>Prioritization</a:t>
            </a:r>
          </a:p>
        </p:txBody>
      </p:sp>
      <p:sp>
        <p:nvSpPr>
          <p:cNvPr id="13315" name="Rectangle 3"/>
          <p:cNvSpPr>
            <a:spLocks noGrp="1" noChangeArrowheads="1"/>
          </p:cNvSpPr>
          <p:nvPr>
            <p:ph idx="1"/>
            <p:custDataLst>
              <p:tags r:id="rId2"/>
            </p:custDataLst>
          </p:nvPr>
        </p:nvSpPr>
        <p:spPr/>
        <p:txBody>
          <a:bodyPr/>
          <a:lstStyle/>
          <a:p>
            <a:r>
              <a:rPr lang="en-US" sz="2000" dirty="0"/>
              <a:t>Exceptions are prioritized to order the response simultaneous requests (smaller number = higher priority)</a:t>
            </a:r>
          </a:p>
          <a:p>
            <a:r>
              <a:rPr lang="en-US" sz="2000" dirty="0"/>
              <a:t>Priorities of some exceptions are fixed</a:t>
            </a:r>
          </a:p>
          <a:p>
            <a:pPr lvl="1"/>
            <a:r>
              <a:rPr lang="en-US" dirty="0"/>
              <a:t>Reset: -3, highest priority</a:t>
            </a:r>
          </a:p>
          <a:p>
            <a:pPr lvl="1"/>
            <a:r>
              <a:rPr lang="en-US" dirty="0"/>
              <a:t>NMI: -2</a:t>
            </a:r>
          </a:p>
          <a:p>
            <a:pPr lvl="1"/>
            <a:r>
              <a:rPr lang="en-US" dirty="0"/>
              <a:t>Hard Fault: -1</a:t>
            </a:r>
          </a:p>
          <a:p>
            <a:r>
              <a:rPr lang="en-US" sz="2000" dirty="0"/>
              <a:t>Priorities of other (peripheral) exceptions are adjustable</a:t>
            </a:r>
          </a:p>
          <a:p>
            <a:pPr lvl="1"/>
            <a:r>
              <a:rPr lang="en-US" dirty="0"/>
              <a:t>Value is stored in the interrupt priority register (IPR0-7)</a:t>
            </a:r>
          </a:p>
          <a:p>
            <a:pPr lvl="1"/>
            <a:r>
              <a:rPr lang="en-US" dirty="0"/>
              <a:t>0x00</a:t>
            </a:r>
          </a:p>
          <a:p>
            <a:pPr lvl="1"/>
            <a:r>
              <a:rPr lang="en-US" dirty="0"/>
              <a:t>0x40</a:t>
            </a:r>
          </a:p>
          <a:p>
            <a:pPr lvl="1"/>
            <a:r>
              <a:rPr lang="en-US" dirty="0"/>
              <a:t>0x80</a:t>
            </a:r>
          </a:p>
          <a:p>
            <a:pPr lvl="1"/>
            <a:r>
              <a:rPr lang="en-US" dirty="0"/>
              <a:t>0xC0</a:t>
            </a:r>
          </a:p>
        </p:txBody>
      </p:sp>
    </p:spTree>
    <p:extLst>
      <p:ext uri="{BB962C8B-B14F-4D97-AF65-F5344CB8AC3E}">
        <p14:creationId xmlns:p14="http://schemas.microsoft.com/office/powerpoint/2010/main" val="1823419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Special cases of prioritization</a:t>
            </a:r>
          </a:p>
        </p:txBody>
      </p:sp>
      <p:sp>
        <p:nvSpPr>
          <p:cNvPr id="3" name="Content Placeholder 2"/>
          <p:cNvSpPr>
            <a:spLocks noGrp="1"/>
          </p:cNvSpPr>
          <p:nvPr>
            <p:ph idx="1"/>
          </p:nvPr>
        </p:nvSpPr>
        <p:spPr/>
        <p:txBody>
          <a:bodyPr/>
          <a:lstStyle/>
          <a:p>
            <a:r>
              <a:rPr lang="en-US" sz="2000" dirty="0"/>
              <a:t>Simultaneous exception requests?</a:t>
            </a:r>
          </a:p>
          <a:p>
            <a:pPr lvl="1"/>
            <a:r>
              <a:rPr lang="en-US" dirty="0"/>
              <a:t>Lowest exception type number is serviced first</a:t>
            </a:r>
          </a:p>
          <a:p>
            <a:r>
              <a:rPr lang="en-US" sz="2000" dirty="0"/>
              <a:t>New exception requested while a handler is executing?</a:t>
            </a:r>
          </a:p>
          <a:p>
            <a:pPr lvl="1"/>
            <a:r>
              <a:rPr lang="en-US" dirty="0"/>
              <a:t>New priority higher than current priority? </a:t>
            </a:r>
          </a:p>
          <a:p>
            <a:pPr lvl="5"/>
            <a:r>
              <a:rPr lang="en-US" sz="2000" dirty="0"/>
              <a:t>New exception handler preempts current exception handler</a:t>
            </a:r>
          </a:p>
          <a:p>
            <a:pPr lvl="1"/>
            <a:r>
              <a:rPr lang="en-US" dirty="0"/>
              <a:t>New priority lower than or equal to current priority? </a:t>
            </a:r>
          </a:p>
          <a:p>
            <a:pPr lvl="5"/>
            <a:r>
              <a:rPr lang="en-US" sz="2000" dirty="0"/>
              <a:t>New exception held in pending state </a:t>
            </a:r>
          </a:p>
          <a:p>
            <a:pPr lvl="5"/>
            <a:r>
              <a:rPr lang="en-US" sz="2000" dirty="0"/>
              <a:t>Current handler continues and completes execution</a:t>
            </a:r>
          </a:p>
          <a:p>
            <a:pPr lvl="5"/>
            <a:r>
              <a:rPr lang="en-US" sz="2000" dirty="0"/>
              <a:t>Previous priority level restored</a:t>
            </a:r>
          </a:p>
          <a:p>
            <a:pPr lvl="5"/>
            <a:r>
              <a:rPr lang="en-US" sz="2000" dirty="0"/>
              <a:t>New exception handled if priority level allows</a:t>
            </a:r>
          </a:p>
        </p:txBody>
      </p:sp>
    </p:spTree>
    <p:extLst>
      <p:ext uri="{BB962C8B-B14F-4D97-AF65-F5344CB8AC3E}">
        <p14:creationId xmlns:p14="http://schemas.microsoft.com/office/powerpoint/2010/main" val="2222483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Timing analysis: big picture timing behavior</a:t>
            </a:r>
          </a:p>
        </p:txBody>
      </p:sp>
      <p:sp>
        <p:nvSpPr>
          <p:cNvPr id="3" name="Content Placeholder 2"/>
          <p:cNvSpPr>
            <a:spLocks noGrp="1"/>
          </p:cNvSpPr>
          <p:nvPr>
            <p:ph idx="1"/>
          </p:nvPr>
        </p:nvSpPr>
        <p:spPr/>
        <p:txBody>
          <a:bodyPr/>
          <a:lstStyle/>
          <a:p>
            <a:r>
              <a:rPr lang="en-US" sz="2000" dirty="0"/>
              <a:t>Switch was pressed for about 0.21 s</a:t>
            </a:r>
          </a:p>
          <a:p>
            <a:r>
              <a:rPr lang="en-US" sz="2000" dirty="0"/>
              <a:t>ISR runs in response to switch signal’s falling edge</a:t>
            </a:r>
          </a:p>
          <a:p>
            <a:r>
              <a:rPr lang="en-US" sz="2000" dirty="0"/>
              <a:t>Main seems to be running continuously (signal toggles between 1 and 0)</a:t>
            </a:r>
          </a:p>
          <a:p>
            <a:pPr lvl="1"/>
            <a:r>
              <a:rPr lang="en-US" dirty="0"/>
              <a:t>Does it really? You will investigate this in the lab exercise.</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430" y="2791587"/>
            <a:ext cx="8839200" cy="2857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5234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custDataLst>
              <p:tags r:id="rId1"/>
            </p:custDataLst>
          </p:nvPr>
        </p:nvSpPr>
        <p:spPr/>
        <p:txBody>
          <a:bodyPr>
            <a:normAutofit/>
          </a:bodyPr>
          <a:lstStyle/>
          <a:p>
            <a:r>
              <a:rPr lang="en-US" sz="3200" dirty="0"/>
              <a:t>Interrupt response latency</a:t>
            </a:r>
          </a:p>
        </p:txBody>
      </p:sp>
      <p:sp>
        <p:nvSpPr>
          <p:cNvPr id="14339" name="Rectangle 3"/>
          <p:cNvSpPr>
            <a:spLocks noGrp="1" noChangeArrowheads="1"/>
          </p:cNvSpPr>
          <p:nvPr>
            <p:ph idx="1"/>
            <p:custDataLst>
              <p:tags r:id="rId2"/>
            </p:custDataLst>
          </p:nvPr>
        </p:nvSpPr>
        <p:spPr/>
        <p:txBody>
          <a:bodyPr/>
          <a:lstStyle/>
          <a:p>
            <a:r>
              <a:rPr lang="en-US" sz="2000" dirty="0"/>
              <a:t>Latency = time delay</a:t>
            </a:r>
          </a:p>
          <a:p>
            <a:endParaRPr lang="en-US" sz="2000" dirty="0"/>
          </a:p>
          <a:p>
            <a:r>
              <a:rPr lang="en-US" sz="2000" dirty="0"/>
              <a:t>Why do we care?</a:t>
            </a:r>
          </a:p>
          <a:p>
            <a:pPr lvl="1"/>
            <a:r>
              <a:rPr lang="en-US" dirty="0"/>
              <a:t>This is overhead which wastes time, and increases as the interrupt rate rises.</a:t>
            </a:r>
          </a:p>
          <a:p>
            <a:pPr lvl="1"/>
            <a:r>
              <a:rPr lang="en-US" dirty="0"/>
              <a:t>This delays our response to external events, which may or may not be acceptable for the application, such as sampling an analog waveform.</a:t>
            </a:r>
          </a:p>
          <a:p>
            <a:endParaRPr lang="en-US" sz="2000" dirty="0"/>
          </a:p>
          <a:p>
            <a:r>
              <a:rPr lang="en-US" sz="2000" dirty="0"/>
              <a:t>How long does it take?</a:t>
            </a:r>
          </a:p>
          <a:p>
            <a:pPr lvl="1"/>
            <a:r>
              <a:rPr lang="en-US" dirty="0"/>
              <a:t>Finish executing the current instruction or abandon it</a:t>
            </a:r>
          </a:p>
          <a:p>
            <a:pPr lvl="1"/>
            <a:r>
              <a:rPr lang="en-US" dirty="0"/>
              <a:t>Push various registers on to the stack, fetch vector</a:t>
            </a:r>
          </a:p>
          <a:p>
            <a:pPr lvl="5"/>
            <a:r>
              <a:rPr lang="en-US" dirty="0" err="1"/>
              <a:t>C</a:t>
            </a:r>
            <a:r>
              <a:rPr lang="en-US" baseline="-25000" dirty="0" err="1"/>
              <a:t>IntResponseOvhd</a:t>
            </a:r>
            <a:r>
              <a:rPr lang="en-US" dirty="0"/>
              <a:t>: </a:t>
            </a:r>
            <a:r>
              <a:rPr lang="en-US" sz="2000" dirty="0"/>
              <a:t>Overhead for responding to each interrupt</a:t>
            </a:r>
          </a:p>
          <a:p>
            <a:pPr lvl="1"/>
            <a:r>
              <a:rPr lang="en-US" dirty="0"/>
              <a:t>If we have external memory with wait states, this takes longer</a:t>
            </a:r>
          </a:p>
        </p:txBody>
      </p:sp>
    </p:spTree>
    <p:extLst>
      <p:ext uri="{BB962C8B-B14F-4D97-AF65-F5344CB8AC3E}">
        <p14:creationId xmlns:p14="http://schemas.microsoft.com/office/powerpoint/2010/main" val="4138657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normAutofit/>
          </a:bodyPr>
          <a:lstStyle/>
          <a:p>
            <a:r>
              <a:rPr lang="en-US" sz="3200" dirty="0"/>
              <a:t>Maximum interrupt rate</a:t>
            </a:r>
          </a:p>
        </p:txBody>
      </p:sp>
      <p:sp>
        <p:nvSpPr>
          <p:cNvPr id="15363" name="Rectangle 3"/>
          <p:cNvSpPr>
            <a:spLocks noGrp="1" noChangeArrowheads="1"/>
          </p:cNvSpPr>
          <p:nvPr>
            <p:ph idx="1"/>
          </p:nvPr>
        </p:nvSpPr>
        <p:spPr/>
        <p:txBody>
          <a:bodyPr/>
          <a:lstStyle/>
          <a:p>
            <a:r>
              <a:rPr lang="en-US" sz="2000" dirty="0"/>
              <a:t>We can only handle so many interrupts per second</a:t>
            </a:r>
          </a:p>
          <a:p>
            <a:pPr lvl="1"/>
            <a:r>
              <a:rPr lang="en-US" dirty="0" err="1"/>
              <a:t>F</a:t>
            </a:r>
            <a:r>
              <a:rPr lang="en-US" baseline="-25000" dirty="0" err="1"/>
              <a:t>Max_Int</a:t>
            </a:r>
            <a:r>
              <a:rPr lang="en-US" dirty="0"/>
              <a:t>: maximum interrupt frequency</a:t>
            </a:r>
          </a:p>
          <a:p>
            <a:pPr lvl="1"/>
            <a:r>
              <a:rPr lang="en-US" dirty="0"/>
              <a:t>F</a:t>
            </a:r>
            <a:r>
              <a:rPr lang="en-US" baseline="-25000" dirty="0"/>
              <a:t>CPU</a:t>
            </a:r>
            <a:r>
              <a:rPr lang="en-US" dirty="0"/>
              <a:t>: CPU clock frequency</a:t>
            </a:r>
          </a:p>
          <a:p>
            <a:pPr lvl="1"/>
            <a:r>
              <a:rPr lang="en-US" dirty="0"/>
              <a:t>C</a:t>
            </a:r>
            <a:r>
              <a:rPr lang="en-US" baseline="-25000" dirty="0"/>
              <a:t>ISR</a:t>
            </a:r>
            <a:r>
              <a:rPr lang="en-US" dirty="0"/>
              <a:t>: Number of cycles ISR takes to execute</a:t>
            </a:r>
          </a:p>
          <a:p>
            <a:pPr lvl="1"/>
            <a:r>
              <a:rPr lang="en-US" dirty="0" err="1"/>
              <a:t>C</a:t>
            </a:r>
            <a:r>
              <a:rPr lang="en-US" baseline="-25000" dirty="0" err="1"/>
              <a:t>Overhead</a:t>
            </a:r>
            <a:r>
              <a:rPr lang="en-US" dirty="0"/>
              <a:t>: Number of cycles of overhead for saving state, vectoring, restoring state, etc.</a:t>
            </a:r>
          </a:p>
          <a:p>
            <a:pPr lvl="1"/>
            <a:r>
              <a:rPr lang="en-US" dirty="0" err="1"/>
              <a:t>F</a:t>
            </a:r>
            <a:r>
              <a:rPr lang="en-US" baseline="-25000" dirty="0" err="1"/>
              <a:t>Max_Int</a:t>
            </a:r>
            <a:r>
              <a:rPr lang="en-US" dirty="0"/>
              <a:t> = F</a:t>
            </a:r>
            <a:r>
              <a:rPr lang="en-US" baseline="-25000" dirty="0"/>
              <a:t>CPU</a:t>
            </a:r>
            <a:r>
              <a:rPr lang="en-US" dirty="0"/>
              <a:t>/(C</a:t>
            </a:r>
            <a:r>
              <a:rPr lang="en-US" baseline="-25000" dirty="0"/>
              <a:t>ISR</a:t>
            </a:r>
            <a:r>
              <a:rPr lang="en-US" dirty="0"/>
              <a:t>+ </a:t>
            </a:r>
            <a:r>
              <a:rPr lang="en-US" dirty="0" err="1"/>
              <a:t>C</a:t>
            </a:r>
            <a:r>
              <a:rPr lang="en-US" baseline="-25000" dirty="0" err="1"/>
              <a:t>Overhead</a:t>
            </a:r>
            <a:r>
              <a:rPr lang="en-US" dirty="0"/>
              <a:t>)</a:t>
            </a:r>
          </a:p>
          <a:p>
            <a:pPr lvl="1"/>
            <a:r>
              <a:rPr lang="en-US" dirty="0"/>
              <a:t>Note that model applies only when there is one interrupt in the system</a:t>
            </a:r>
          </a:p>
          <a:p>
            <a:r>
              <a:rPr lang="en-US" sz="2000" dirty="0"/>
              <a:t>When processor is responding to interrupts, it isn’t executing our other code</a:t>
            </a:r>
          </a:p>
          <a:p>
            <a:pPr lvl="1"/>
            <a:r>
              <a:rPr lang="en-US" dirty="0" err="1"/>
              <a:t>U</a:t>
            </a:r>
            <a:r>
              <a:rPr lang="en-US" baseline="-25000" dirty="0" err="1"/>
              <a:t>Int</a:t>
            </a:r>
            <a:r>
              <a:rPr lang="en-US" dirty="0"/>
              <a:t>: Utilization (fraction of processor time) consumed by interrupt processing</a:t>
            </a:r>
          </a:p>
          <a:p>
            <a:pPr lvl="1"/>
            <a:r>
              <a:rPr lang="en-US" dirty="0" err="1"/>
              <a:t>U</a:t>
            </a:r>
            <a:r>
              <a:rPr lang="en-US" baseline="-25000" dirty="0" err="1"/>
              <a:t>Int</a:t>
            </a:r>
            <a:r>
              <a:rPr lang="en-US" dirty="0"/>
              <a:t> = 100%*</a:t>
            </a:r>
            <a:r>
              <a:rPr lang="en-US" dirty="0" err="1"/>
              <a:t>F</a:t>
            </a:r>
            <a:r>
              <a:rPr lang="en-US" baseline="-25000" dirty="0" err="1"/>
              <a:t>Int</a:t>
            </a:r>
            <a:r>
              <a:rPr lang="en-US" dirty="0"/>
              <a:t>* (</a:t>
            </a:r>
            <a:r>
              <a:rPr lang="en-US" dirty="0" err="1"/>
              <a:t>C</a:t>
            </a:r>
            <a:r>
              <a:rPr lang="en-US" baseline="-25000" dirty="0" err="1"/>
              <a:t>ISR</a:t>
            </a:r>
            <a:r>
              <a:rPr lang="en-US" dirty="0" err="1"/>
              <a:t>+C</a:t>
            </a:r>
            <a:r>
              <a:rPr lang="en-US" baseline="-25000" dirty="0" err="1"/>
              <a:t>Overhead</a:t>
            </a:r>
            <a:r>
              <a:rPr lang="en-US" dirty="0"/>
              <a:t>)/ F</a:t>
            </a:r>
            <a:r>
              <a:rPr lang="en-US" baseline="-25000" dirty="0"/>
              <a:t>CPU</a:t>
            </a:r>
          </a:p>
          <a:p>
            <a:pPr lvl="1"/>
            <a:r>
              <a:rPr lang="en-US" dirty="0"/>
              <a:t>CPU looks like it’s running the other code with CPU clock speed of (1-U</a:t>
            </a:r>
            <a:r>
              <a:rPr lang="en-US" baseline="-25000" dirty="0"/>
              <a:t>Int</a:t>
            </a:r>
            <a:r>
              <a:rPr lang="en-US" dirty="0"/>
              <a:t>)*F</a:t>
            </a:r>
            <a:r>
              <a:rPr lang="en-US" baseline="-25000" dirty="0"/>
              <a:t>CPU</a:t>
            </a:r>
          </a:p>
        </p:txBody>
      </p:sp>
    </p:spTree>
    <p:extLst>
      <p:ext uri="{BB962C8B-B14F-4D97-AF65-F5344CB8AC3E}">
        <p14:creationId xmlns:p14="http://schemas.microsoft.com/office/powerpoint/2010/main" val="2484344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Example system with interrupt</a:t>
            </a:r>
          </a:p>
        </p:txBody>
      </p:sp>
      <p:sp>
        <p:nvSpPr>
          <p:cNvPr id="3" name="Content Placeholder 2"/>
          <p:cNvSpPr>
            <a:spLocks noGrp="1"/>
          </p:cNvSpPr>
          <p:nvPr>
            <p:ph idx="1"/>
          </p:nvPr>
        </p:nvSpPr>
        <p:spPr/>
        <p:txBody>
          <a:bodyPr/>
          <a:lstStyle/>
          <a:p>
            <a:r>
              <a:rPr lang="en-GB" sz="2000" dirty="0"/>
              <a:t>Goal:  to change the color of the RGB LED when the switch is pressed</a:t>
            </a:r>
          </a:p>
          <a:p>
            <a:r>
              <a:rPr lang="en-GB" sz="2000" dirty="0"/>
              <a:t>Need to add an external switch</a:t>
            </a:r>
          </a:p>
          <a:p>
            <a:pPr lvl="1"/>
            <a:r>
              <a:rPr lang="en-GB" dirty="0"/>
              <a:t>(resistor is internal – a pull-up resistor)</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080" y="2493592"/>
            <a:ext cx="5410200" cy="3076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445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Program design with interrupts</a:t>
            </a:r>
          </a:p>
        </p:txBody>
      </p:sp>
      <p:sp>
        <p:nvSpPr>
          <p:cNvPr id="3" name="Content Placeholder 2"/>
          <p:cNvSpPr>
            <a:spLocks noGrp="1"/>
          </p:cNvSpPr>
          <p:nvPr>
            <p:ph idx="1"/>
          </p:nvPr>
        </p:nvSpPr>
        <p:spPr/>
        <p:txBody>
          <a:bodyPr/>
          <a:lstStyle/>
          <a:p>
            <a:r>
              <a:rPr lang="en-US" sz="2000" dirty="0"/>
              <a:t>How much work to do in ISR?</a:t>
            </a:r>
          </a:p>
          <a:p>
            <a:pPr lvl="1"/>
            <a:r>
              <a:rPr lang="en-US" dirty="0"/>
              <a:t>Trade-off: faster response for ISR code will delay completion of other code</a:t>
            </a:r>
          </a:p>
          <a:p>
            <a:pPr lvl="1"/>
            <a:r>
              <a:rPr lang="en-US" dirty="0"/>
              <a:t>In system with multiple ISRs with short deadlines, perform critical work in ISR and buffer partial results for later processing</a:t>
            </a:r>
          </a:p>
          <a:p>
            <a:r>
              <a:rPr lang="en-US" sz="2000" dirty="0"/>
              <a:t>Should ISRs re-enable interrupts?</a:t>
            </a:r>
          </a:p>
          <a:p>
            <a:r>
              <a:rPr lang="en-US" sz="2000" dirty="0"/>
              <a:t>How to communicate between ISR and other threads?</a:t>
            </a:r>
          </a:p>
          <a:p>
            <a:pPr lvl="1"/>
            <a:r>
              <a:rPr lang="en-US" dirty="0"/>
              <a:t>Data buffering</a:t>
            </a:r>
          </a:p>
          <a:p>
            <a:pPr lvl="1"/>
            <a:r>
              <a:rPr lang="en-US" dirty="0"/>
              <a:t>Data integrity and race conditions</a:t>
            </a:r>
          </a:p>
          <a:p>
            <a:pPr lvl="5"/>
            <a:r>
              <a:rPr lang="en-US" sz="2000" dirty="0"/>
              <a:t>Volatile data – can be updated outside of the program’s immediate control</a:t>
            </a:r>
          </a:p>
          <a:p>
            <a:pPr lvl="5"/>
            <a:r>
              <a:rPr lang="en-US" sz="2000" dirty="0"/>
              <a:t>Non-atomic shared data – can be interrupted partway through read or write, is vulnerable to race conditions</a:t>
            </a:r>
          </a:p>
          <a:p>
            <a:endParaRPr lang="en-US" sz="2000" dirty="0"/>
          </a:p>
        </p:txBody>
      </p:sp>
    </p:spTree>
    <p:extLst>
      <p:ext uri="{BB962C8B-B14F-4D97-AF65-F5344CB8AC3E}">
        <p14:creationId xmlns:p14="http://schemas.microsoft.com/office/powerpoint/2010/main" val="4139516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p:cNvSpPr>
            <a:spLocks noGrp="1" noChangeArrowheads="1"/>
          </p:cNvSpPr>
          <p:nvPr>
            <p:ph type="title"/>
          </p:nvPr>
        </p:nvSpPr>
        <p:spPr/>
        <p:txBody>
          <a:bodyPr>
            <a:normAutofit/>
          </a:bodyPr>
          <a:lstStyle/>
          <a:p>
            <a:r>
              <a:rPr lang="en-US" sz="3200" dirty="0"/>
              <a:t>Volatile data</a:t>
            </a:r>
          </a:p>
        </p:txBody>
      </p:sp>
      <p:sp>
        <p:nvSpPr>
          <p:cNvPr id="34819" name="Rectangle 3"/>
          <p:cNvSpPr>
            <a:spLocks noGrp="1" noChangeArrowheads="1"/>
          </p:cNvSpPr>
          <p:nvPr>
            <p:ph idx="1"/>
          </p:nvPr>
        </p:nvSpPr>
        <p:spPr/>
        <p:txBody>
          <a:bodyPr/>
          <a:lstStyle/>
          <a:p>
            <a:r>
              <a:rPr lang="en-US" sz="2000" dirty="0"/>
              <a:t>Compilers assume that variables in memory don’t change spontaneously, and optimize based on that belief</a:t>
            </a:r>
          </a:p>
          <a:p>
            <a:pPr lvl="1"/>
            <a:r>
              <a:rPr lang="en-US" i="1" dirty="0"/>
              <a:t>Don’t reload a variable from memory if current function hasn’t changed it</a:t>
            </a:r>
          </a:p>
          <a:p>
            <a:pPr lvl="1"/>
            <a:r>
              <a:rPr lang="en-US" dirty="0"/>
              <a:t>Read variable from memory into register (faster access)</a:t>
            </a:r>
          </a:p>
          <a:p>
            <a:pPr lvl="1"/>
            <a:r>
              <a:rPr lang="en-US" dirty="0"/>
              <a:t>Write back to memory at the end of the procedure, or before a procedure call, or when compiler runs out of free registers</a:t>
            </a:r>
          </a:p>
          <a:p>
            <a:r>
              <a:rPr lang="en-US" sz="2000" dirty="0"/>
              <a:t>This optimization can fail</a:t>
            </a:r>
          </a:p>
          <a:p>
            <a:pPr lvl="1"/>
            <a:r>
              <a:rPr lang="en-US" dirty="0"/>
              <a:t>Example: reading from input port, polling for key press</a:t>
            </a:r>
          </a:p>
          <a:p>
            <a:pPr lvl="5"/>
            <a:r>
              <a:rPr lang="en-US" sz="2000" dirty="0"/>
              <a:t>While (SW_0) ; will read from SW_0 once and reuse that value</a:t>
            </a:r>
          </a:p>
          <a:p>
            <a:pPr lvl="5"/>
            <a:r>
              <a:rPr lang="en-US" sz="2000" dirty="0"/>
              <a:t>Will generate an infinite loop triggered by SW_0 being true</a:t>
            </a:r>
          </a:p>
          <a:p>
            <a:r>
              <a:rPr lang="en-US" sz="2000" dirty="0"/>
              <a:t>Variables for which it fails</a:t>
            </a:r>
          </a:p>
          <a:p>
            <a:pPr lvl="1"/>
            <a:r>
              <a:rPr lang="en-US" dirty="0"/>
              <a:t>Memory-mapped peripheral register – register changes on its own</a:t>
            </a:r>
          </a:p>
          <a:p>
            <a:pPr lvl="1"/>
            <a:r>
              <a:rPr lang="en-US" dirty="0"/>
              <a:t>Global variables modified by an ISR – ISR changes the variable</a:t>
            </a:r>
          </a:p>
          <a:p>
            <a:pPr lvl="1"/>
            <a:r>
              <a:rPr lang="en-US" dirty="0"/>
              <a:t>Global variables in a multithreaded application – another thread or ISR changes the variable</a:t>
            </a:r>
          </a:p>
        </p:txBody>
      </p:sp>
    </p:spTree>
    <p:extLst>
      <p:ext uri="{BB962C8B-B14F-4D97-AF65-F5344CB8AC3E}">
        <p14:creationId xmlns:p14="http://schemas.microsoft.com/office/powerpoint/2010/main" val="291902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p:cNvSpPr>
            <a:spLocks noGrp="1" noChangeArrowheads="1"/>
          </p:cNvSpPr>
          <p:nvPr>
            <p:ph type="title"/>
          </p:nvPr>
        </p:nvSpPr>
        <p:spPr/>
        <p:txBody>
          <a:bodyPr>
            <a:normAutofit/>
          </a:bodyPr>
          <a:lstStyle/>
          <a:p>
            <a:r>
              <a:rPr lang="en-US" sz="3200" dirty="0"/>
              <a:t>The volatile directive</a:t>
            </a:r>
          </a:p>
        </p:txBody>
      </p:sp>
      <p:sp>
        <p:nvSpPr>
          <p:cNvPr id="35843" name="Rectangle 3"/>
          <p:cNvSpPr>
            <a:spLocks noGrp="1" noChangeArrowheads="1"/>
          </p:cNvSpPr>
          <p:nvPr>
            <p:ph idx="1"/>
          </p:nvPr>
        </p:nvSpPr>
        <p:spPr/>
        <p:txBody>
          <a:bodyPr/>
          <a:lstStyle/>
          <a:p>
            <a:r>
              <a:rPr lang="en-US" sz="2000" dirty="0"/>
              <a:t>We need to tell compiler which variables may change outside of its control</a:t>
            </a:r>
          </a:p>
          <a:p>
            <a:pPr lvl="1"/>
            <a:r>
              <a:rPr lang="en-US" dirty="0"/>
              <a:t>Use volatile keyword to force compiler to reload these </a:t>
            </a:r>
            <a:r>
              <a:rPr lang="en-US" dirty="0" err="1"/>
              <a:t>vars</a:t>
            </a:r>
            <a:r>
              <a:rPr lang="en-US" dirty="0"/>
              <a:t> from memory for each use</a:t>
            </a:r>
            <a:br>
              <a:rPr lang="en-US" dirty="0"/>
            </a:br>
            <a:br>
              <a:rPr lang="en-US" dirty="0"/>
            </a:br>
            <a:r>
              <a:rPr lang="en-US" dirty="0">
                <a:latin typeface="Consolas" panose="020B0609020204030204" pitchFamily="49" charset="0"/>
                <a:cs typeface="Consolas" panose="020B0609020204030204" pitchFamily="49" charset="0"/>
              </a:rPr>
              <a:t>volatile unsigned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num_ints</a:t>
            </a:r>
            <a:r>
              <a:rPr lang="en-US" dirty="0">
                <a:latin typeface="Consolas" panose="020B0609020204030204" pitchFamily="49" charset="0"/>
                <a:cs typeface="Consolas" panose="020B0609020204030204" pitchFamily="49" charset="0"/>
              </a:rPr>
              <a:t>;</a:t>
            </a:r>
          </a:p>
          <a:p>
            <a:pPr lvl="1"/>
            <a:r>
              <a:rPr lang="en-US" dirty="0"/>
              <a:t>Pointer to a volatile </a:t>
            </a:r>
            <a:r>
              <a:rPr lang="en-US" dirty="0" err="1"/>
              <a:t>int</a:t>
            </a:r>
            <a:br>
              <a:rPr lang="en-US" dirty="0"/>
            </a:br>
            <a:br>
              <a:rPr lang="en-US" dirty="0"/>
            </a:br>
            <a:r>
              <a:rPr lang="en-US" dirty="0">
                <a:latin typeface="Consolas" panose="020B0609020204030204" pitchFamily="49" charset="0"/>
                <a:cs typeface="Consolas" panose="020B0609020204030204" pitchFamily="49" charset="0"/>
              </a:rPr>
              <a:t>volatile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 // or</a:t>
            </a:r>
            <a:br>
              <a:rPr lang="en-US" dirty="0">
                <a:latin typeface="Consolas" panose="020B0609020204030204" pitchFamily="49" charset="0"/>
                <a:cs typeface="Consolas" panose="020B0609020204030204" pitchFamily="49" charset="0"/>
              </a:rPr>
            </a:b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volatile * </a:t>
            </a:r>
            <a:r>
              <a:rPr lang="en-US" dirty="0" err="1">
                <a:latin typeface="Consolas" panose="020B0609020204030204" pitchFamily="49" charset="0"/>
                <a:cs typeface="Consolas" panose="020B0609020204030204" pitchFamily="49" charset="0"/>
              </a:rPr>
              <a:t>var</a:t>
            </a:r>
            <a:r>
              <a:rPr lang="en-US" dirty="0">
                <a:latin typeface="Consolas" panose="020B0609020204030204" pitchFamily="49" charset="0"/>
                <a:cs typeface="Consolas" panose="020B0609020204030204" pitchFamily="49" charset="0"/>
              </a:rPr>
              <a:t>;</a:t>
            </a:r>
          </a:p>
          <a:p>
            <a:pPr lvl="1"/>
            <a:endParaRPr lang="en-US" dirty="0"/>
          </a:p>
          <a:p>
            <a:pPr lvl="1"/>
            <a:r>
              <a:rPr lang="en-US" dirty="0"/>
              <a:t>Now each C source read of a variable (e.g. status register) will result in an assembly language LDR instruction</a:t>
            </a:r>
          </a:p>
          <a:p>
            <a:pPr lvl="1"/>
            <a:r>
              <a:rPr lang="en-US" dirty="0"/>
              <a:t>See explanation in Nigel Jones’ “Volatile,” </a:t>
            </a:r>
            <a:r>
              <a:rPr lang="en-US" i="1" dirty="0"/>
              <a:t>Embedded Systems Programming </a:t>
            </a:r>
            <a:r>
              <a:rPr lang="en-US" dirty="0"/>
              <a:t>July 2001</a:t>
            </a:r>
          </a:p>
        </p:txBody>
      </p:sp>
    </p:spTree>
    <p:extLst>
      <p:ext uri="{BB962C8B-B14F-4D97-AF65-F5344CB8AC3E}">
        <p14:creationId xmlns:p14="http://schemas.microsoft.com/office/powerpoint/2010/main" val="1300925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custDataLst>
              <p:tags r:id="rId1"/>
            </p:custDataLst>
          </p:nvPr>
        </p:nvSpPr>
        <p:spPr/>
        <p:txBody>
          <a:bodyPr>
            <a:normAutofit/>
          </a:bodyPr>
          <a:lstStyle/>
          <a:p>
            <a:r>
              <a:rPr lang="en-US" sz="3200" dirty="0"/>
              <a:t>Non-atomic shared data</a:t>
            </a:r>
          </a:p>
        </p:txBody>
      </p:sp>
      <p:sp>
        <p:nvSpPr>
          <p:cNvPr id="36867" name="Rectangle 3"/>
          <p:cNvSpPr>
            <a:spLocks noGrp="1" noChangeArrowheads="1"/>
          </p:cNvSpPr>
          <p:nvPr>
            <p:ph idx="1"/>
            <p:custDataLst>
              <p:tags r:id="rId2"/>
            </p:custDataLst>
          </p:nvPr>
        </p:nvSpPr>
        <p:spPr/>
        <p:txBody>
          <a:bodyPr/>
          <a:lstStyle/>
          <a:p>
            <a:r>
              <a:rPr lang="en-US" sz="2000" dirty="0"/>
              <a:t>We want to keep track of current time and date</a:t>
            </a:r>
          </a:p>
          <a:p>
            <a:endParaRPr lang="en-US" sz="2000" dirty="0"/>
          </a:p>
          <a:p>
            <a:r>
              <a:rPr lang="en-US" sz="2000" dirty="0"/>
              <a:t>Use 1 Hz interrupt from timer</a:t>
            </a:r>
          </a:p>
          <a:p>
            <a:endParaRPr lang="en-US" sz="2000" dirty="0"/>
          </a:p>
          <a:p>
            <a:r>
              <a:rPr lang="en-US" sz="2000" dirty="0"/>
              <a:t>System:</a:t>
            </a:r>
          </a:p>
          <a:p>
            <a:pPr lvl="1"/>
            <a:r>
              <a:rPr lang="en-US" dirty="0" err="1"/>
              <a:t>current_time</a:t>
            </a:r>
            <a:r>
              <a:rPr lang="en-US" dirty="0"/>
              <a:t> structure tracks time and days since some reference event</a:t>
            </a:r>
          </a:p>
          <a:p>
            <a:pPr lvl="1"/>
            <a:r>
              <a:rPr lang="en-US" dirty="0" err="1"/>
              <a:t>current_time’s</a:t>
            </a:r>
            <a:r>
              <a:rPr lang="en-US" dirty="0"/>
              <a:t> fields are updated by periodic 1Hz timer ISR </a:t>
            </a:r>
          </a:p>
        </p:txBody>
      </p:sp>
      <p:sp>
        <p:nvSpPr>
          <p:cNvPr id="36868" name="Text Box 4"/>
          <p:cNvSpPr txBox="1">
            <a:spLocks noChangeArrowheads="1"/>
          </p:cNvSpPr>
          <p:nvPr>
            <p:custDataLst>
              <p:tags r:id="rId3"/>
            </p:custDataLst>
          </p:nvPr>
        </p:nvSpPr>
        <p:spPr bwMode="auto">
          <a:xfrm>
            <a:off x="6164521" y="1010355"/>
            <a:ext cx="4648081" cy="1815882"/>
          </a:xfrm>
          <a:prstGeom prst="rect">
            <a:avLst/>
          </a:prstGeom>
          <a:solidFill>
            <a:srgbClr val="DDDDDD"/>
          </a:solidFill>
          <a:ln w="9525">
            <a:solidFill>
              <a:schemeClr val="accent2"/>
            </a:solidFill>
            <a:miter lim="800000"/>
            <a:headEnd/>
            <a:tailEnd/>
          </a:ln>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Clr>
                <a:srgbClr val="0000FF"/>
              </a:buClr>
              <a:buFont typeface="Wingdings" pitchFamily="2" charset="2"/>
              <a:buNone/>
            </a:pPr>
            <a:r>
              <a:rPr lang="en-US" sz="1600" b="1" dirty="0">
                <a:latin typeface="Courier New" pitchFamily="49" charset="0"/>
              </a:rPr>
              <a:t>void </a:t>
            </a:r>
            <a:r>
              <a:rPr lang="en-US" sz="1600" b="1" dirty="0" err="1">
                <a:latin typeface="Courier New" pitchFamily="49" charset="0"/>
              </a:rPr>
              <a:t>GetDateTime</a:t>
            </a:r>
            <a:r>
              <a:rPr lang="en-US" sz="1600" b="1" dirty="0">
                <a:latin typeface="Courier New" pitchFamily="49" charset="0"/>
              </a:rPr>
              <a:t>(</a:t>
            </a:r>
            <a:r>
              <a:rPr lang="en-US" sz="1600" b="1" dirty="0" err="1">
                <a:latin typeface="Courier New" pitchFamily="49" charset="0"/>
              </a:rPr>
              <a:t>DateTimeType</a:t>
            </a:r>
            <a:r>
              <a:rPr lang="en-US" sz="1600" b="1" dirty="0">
                <a:latin typeface="Courier New" pitchFamily="49" charset="0"/>
              </a:rPr>
              <a:t> * DT){</a:t>
            </a:r>
          </a:p>
          <a:p>
            <a:pPr eaLnBrk="1" hangingPunct="1">
              <a:spcBef>
                <a:spcPct val="20000"/>
              </a:spcBef>
              <a:buClr>
                <a:srgbClr val="0000FF"/>
              </a:buClr>
              <a:buFont typeface="Wingdings" pitchFamily="2" charset="2"/>
              <a:buNone/>
            </a:pPr>
            <a:r>
              <a:rPr lang="en-US" sz="1600" b="1" dirty="0">
                <a:latin typeface="Courier New" pitchFamily="49" charset="0"/>
              </a:rPr>
              <a:t> DT-&gt;day = </a:t>
            </a:r>
            <a:r>
              <a:rPr lang="en-US" sz="1600" b="1" dirty="0" err="1">
                <a:latin typeface="Courier New" pitchFamily="49" charset="0"/>
              </a:rPr>
              <a:t>current_time.day</a:t>
            </a:r>
            <a:r>
              <a:rPr lang="en-US" sz="1600" b="1" dirty="0">
                <a:latin typeface="Courier New" pitchFamily="49" charset="0"/>
              </a:rPr>
              <a:t>;</a:t>
            </a:r>
          </a:p>
          <a:p>
            <a:pPr eaLnBrk="1" hangingPunct="1">
              <a:spcBef>
                <a:spcPct val="20000"/>
              </a:spcBef>
              <a:buClr>
                <a:srgbClr val="0000FF"/>
              </a:buClr>
              <a:buFont typeface="Wingdings" pitchFamily="2" charset="2"/>
              <a:buNone/>
            </a:pPr>
            <a:r>
              <a:rPr lang="en-US" sz="1600" b="1" dirty="0">
                <a:latin typeface="Courier New" pitchFamily="49" charset="0"/>
              </a:rPr>
              <a:t> DT-&gt;hour = </a:t>
            </a:r>
            <a:r>
              <a:rPr lang="en-US" sz="1600" b="1" dirty="0" err="1">
                <a:latin typeface="Courier New" pitchFamily="49" charset="0"/>
              </a:rPr>
              <a:t>current_time.hour</a:t>
            </a:r>
            <a:r>
              <a:rPr lang="en-US" sz="1600" b="1" dirty="0">
                <a:latin typeface="Courier New" pitchFamily="49" charset="0"/>
              </a:rPr>
              <a:t>;</a:t>
            </a:r>
          </a:p>
          <a:p>
            <a:pPr eaLnBrk="1" hangingPunct="1">
              <a:spcBef>
                <a:spcPct val="20000"/>
              </a:spcBef>
              <a:buClr>
                <a:srgbClr val="0000FF"/>
              </a:buClr>
            </a:pPr>
            <a:r>
              <a:rPr lang="en-US" sz="1600" b="1" dirty="0">
                <a:latin typeface="Courier New" pitchFamily="49" charset="0"/>
              </a:rPr>
              <a:t> DT-&gt;minute = </a:t>
            </a:r>
            <a:r>
              <a:rPr lang="en-US" sz="1600" b="1" dirty="0" err="1">
                <a:latin typeface="Courier New" pitchFamily="49" charset="0"/>
              </a:rPr>
              <a:t>current_time.minute</a:t>
            </a:r>
            <a:r>
              <a:rPr lang="en-US" sz="1600" b="1" dirty="0">
                <a:latin typeface="Courier New" pitchFamily="49" charset="0"/>
              </a:rPr>
              <a:t>;</a:t>
            </a:r>
          </a:p>
          <a:p>
            <a:pPr eaLnBrk="1" hangingPunct="1">
              <a:spcBef>
                <a:spcPct val="20000"/>
              </a:spcBef>
              <a:buClr>
                <a:srgbClr val="0000FF"/>
              </a:buClr>
            </a:pPr>
            <a:r>
              <a:rPr lang="en-US" sz="1600" b="1" dirty="0">
                <a:latin typeface="Courier New" pitchFamily="49" charset="0"/>
              </a:rPr>
              <a:t> DT-&gt;second = </a:t>
            </a:r>
            <a:r>
              <a:rPr lang="en-US" sz="1600" b="1" dirty="0" err="1">
                <a:latin typeface="Courier New" pitchFamily="49" charset="0"/>
              </a:rPr>
              <a:t>current_time.second</a:t>
            </a:r>
            <a:r>
              <a:rPr lang="en-US" sz="1600" b="1" dirty="0">
                <a:latin typeface="Courier New" pitchFamily="49" charset="0"/>
              </a:rPr>
              <a:t>;</a:t>
            </a:r>
          </a:p>
          <a:p>
            <a:pPr eaLnBrk="1" hangingPunct="1">
              <a:spcBef>
                <a:spcPct val="20000"/>
              </a:spcBef>
              <a:buClr>
                <a:srgbClr val="0000FF"/>
              </a:buClr>
            </a:pPr>
            <a:r>
              <a:rPr lang="en-US" sz="1600" b="1" dirty="0">
                <a:latin typeface="Courier New" pitchFamily="49" charset="0"/>
              </a:rPr>
              <a:t>}</a:t>
            </a:r>
          </a:p>
        </p:txBody>
      </p:sp>
      <p:sp>
        <p:nvSpPr>
          <p:cNvPr id="36869" name="Text Box 4"/>
          <p:cNvSpPr txBox="1">
            <a:spLocks noChangeArrowheads="1"/>
          </p:cNvSpPr>
          <p:nvPr>
            <p:custDataLst>
              <p:tags r:id="rId4"/>
            </p:custDataLst>
          </p:nvPr>
        </p:nvSpPr>
        <p:spPr bwMode="auto">
          <a:xfrm>
            <a:off x="7379971" y="3352355"/>
            <a:ext cx="4648081" cy="3293209"/>
          </a:xfrm>
          <a:prstGeom prst="rect">
            <a:avLst/>
          </a:prstGeom>
          <a:solidFill>
            <a:srgbClr val="DDDDDD"/>
          </a:solidFill>
          <a:ln w="9525">
            <a:solidFill>
              <a:schemeClr val="accent2"/>
            </a:solidFill>
            <a:miter lim="800000"/>
            <a:headEnd/>
            <a:tailEnd/>
          </a:ln>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Clr>
                <a:srgbClr val="0000FF"/>
              </a:buClr>
              <a:buFont typeface="Wingdings" pitchFamily="2" charset="2"/>
              <a:buNone/>
            </a:pPr>
            <a:r>
              <a:rPr lang="en-US" sz="1600" b="1" dirty="0">
                <a:latin typeface="Courier New" pitchFamily="49" charset="0"/>
              </a:rPr>
              <a:t>void </a:t>
            </a:r>
            <a:r>
              <a:rPr lang="en-US" sz="1600" b="1" dirty="0" err="1">
                <a:latin typeface="Courier New" pitchFamily="49" charset="0"/>
              </a:rPr>
              <a:t>DateTimeISR</a:t>
            </a:r>
            <a:r>
              <a:rPr lang="en-US" sz="1600" b="1" dirty="0">
                <a:latin typeface="Courier New" pitchFamily="49" charset="0"/>
              </a:rPr>
              <a:t>(void){</a:t>
            </a:r>
          </a:p>
          <a:p>
            <a:pPr eaLnBrk="1" hangingPunct="1">
              <a:buClr>
                <a:srgbClr val="0000FF"/>
              </a:buClr>
            </a:pPr>
            <a:r>
              <a:rPr lang="en-US" sz="1600" b="1" dirty="0">
                <a:latin typeface="Courier New" pitchFamily="49" charset="0"/>
              </a:rPr>
              <a:t> </a:t>
            </a:r>
            <a:r>
              <a:rPr lang="en-US" sz="1600" b="1" dirty="0" err="1">
                <a:latin typeface="Courier New" pitchFamily="49" charset="0"/>
              </a:rPr>
              <a:t>current_time.second</a:t>
            </a:r>
            <a:r>
              <a:rPr lang="en-US" sz="1600" b="1" dirty="0">
                <a:latin typeface="Courier New" pitchFamily="49" charset="0"/>
              </a:rPr>
              <a:t>++;</a:t>
            </a:r>
          </a:p>
          <a:p>
            <a:pPr eaLnBrk="1" hangingPunct="1">
              <a:buClr>
                <a:srgbClr val="0000FF"/>
              </a:buClr>
            </a:pPr>
            <a:r>
              <a:rPr lang="en-US" sz="1600" b="1" dirty="0">
                <a:latin typeface="Courier New" pitchFamily="49" charset="0"/>
              </a:rPr>
              <a:t> if (</a:t>
            </a:r>
            <a:r>
              <a:rPr lang="en-US" sz="1600" b="1" dirty="0" err="1">
                <a:latin typeface="Courier New" pitchFamily="49" charset="0"/>
              </a:rPr>
              <a:t>current_time.second</a:t>
            </a:r>
            <a:r>
              <a:rPr lang="en-US" sz="1600" b="1" dirty="0">
                <a:latin typeface="Courier New" pitchFamily="49" charset="0"/>
              </a:rPr>
              <a:t> &gt; 59){</a:t>
            </a:r>
          </a:p>
          <a:p>
            <a:pPr eaLnBrk="1" hangingPunct="1">
              <a:buClr>
                <a:srgbClr val="0000FF"/>
              </a:buClr>
            </a:pPr>
            <a:r>
              <a:rPr lang="en-US" sz="1600" b="1" dirty="0">
                <a:latin typeface="Courier New" pitchFamily="49" charset="0"/>
              </a:rPr>
              <a:t>   </a:t>
            </a:r>
            <a:r>
              <a:rPr lang="en-US" sz="1600" b="1" dirty="0" err="1">
                <a:latin typeface="Courier New" pitchFamily="49" charset="0"/>
              </a:rPr>
              <a:t>current_time.second</a:t>
            </a:r>
            <a:r>
              <a:rPr lang="en-US" sz="1600" b="1" dirty="0">
                <a:latin typeface="Courier New" pitchFamily="49" charset="0"/>
              </a:rPr>
              <a:t> = 0;</a:t>
            </a:r>
          </a:p>
          <a:p>
            <a:pPr eaLnBrk="1" hangingPunct="1">
              <a:buClr>
                <a:srgbClr val="0000FF"/>
              </a:buClr>
            </a:pPr>
            <a:r>
              <a:rPr lang="en-US" sz="1600" b="1" dirty="0">
                <a:latin typeface="Courier New" pitchFamily="49" charset="0"/>
              </a:rPr>
              <a:t>   </a:t>
            </a:r>
            <a:r>
              <a:rPr lang="en-US" sz="1600" b="1" dirty="0" err="1">
                <a:latin typeface="Courier New" pitchFamily="49" charset="0"/>
              </a:rPr>
              <a:t>current_time.minute</a:t>
            </a:r>
            <a:r>
              <a:rPr lang="en-US" sz="1600" b="1" dirty="0">
                <a:latin typeface="Courier New" pitchFamily="49" charset="0"/>
              </a:rPr>
              <a:t>++;</a:t>
            </a:r>
          </a:p>
          <a:p>
            <a:pPr eaLnBrk="1" hangingPunct="1">
              <a:buClr>
                <a:srgbClr val="0000FF"/>
              </a:buClr>
              <a:buFont typeface="Wingdings" pitchFamily="2" charset="2"/>
              <a:buNone/>
            </a:pPr>
            <a:r>
              <a:rPr lang="en-US" sz="1600" b="1" dirty="0">
                <a:latin typeface="Courier New" pitchFamily="49" charset="0"/>
              </a:rPr>
              <a:t>   if (</a:t>
            </a:r>
            <a:r>
              <a:rPr lang="en-US" sz="1600" b="1" dirty="0" err="1">
                <a:latin typeface="Courier New" pitchFamily="49" charset="0"/>
              </a:rPr>
              <a:t>current_time.minute</a:t>
            </a:r>
            <a:r>
              <a:rPr lang="en-US" sz="1600" b="1" dirty="0">
                <a:latin typeface="Courier New" pitchFamily="49" charset="0"/>
              </a:rPr>
              <a:t> &gt; 59) {</a:t>
            </a:r>
          </a:p>
          <a:p>
            <a:pPr eaLnBrk="1" hangingPunct="1">
              <a:buClr>
                <a:srgbClr val="0000FF"/>
              </a:buClr>
              <a:buFont typeface="Wingdings" pitchFamily="2" charset="2"/>
              <a:buNone/>
            </a:pPr>
            <a:r>
              <a:rPr lang="en-US" sz="1600" b="1" dirty="0">
                <a:latin typeface="Courier New" pitchFamily="49" charset="0"/>
              </a:rPr>
              <a:t>     </a:t>
            </a:r>
            <a:r>
              <a:rPr lang="en-US" sz="1600" b="1" dirty="0" err="1">
                <a:latin typeface="Courier New" pitchFamily="49" charset="0"/>
              </a:rPr>
              <a:t>current_time.minute</a:t>
            </a:r>
            <a:r>
              <a:rPr lang="en-US" sz="1600" b="1" dirty="0">
                <a:latin typeface="Courier New" pitchFamily="49" charset="0"/>
              </a:rPr>
              <a:t> = 0;</a:t>
            </a:r>
          </a:p>
          <a:p>
            <a:pPr eaLnBrk="1" hangingPunct="1">
              <a:buClr>
                <a:srgbClr val="0000FF"/>
              </a:buClr>
              <a:buFont typeface="Wingdings" pitchFamily="2" charset="2"/>
              <a:buNone/>
            </a:pPr>
            <a:r>
              <a:rPr lang="en-US" sz="1600" b="1" dirty="0">
                <a:latin typeface="Courier New" pitchFamily="49" charset="0"/>
              </a:rPr>
              <a:t>     </a:t>
            </a:r>
            <a:r>
              <a:rPr lang="en-US" sz="1600" b="1" dirty="0" err="1">
                <a:latin typeface="Courier New" pitchFamily="49" charset="0"/>
              </a:rPr>
              <a:t>current_time.hour</a:t>
            </a:r>
            <a:r>
              <a:rPr lang="en-US" sz="1600" b="1" dirty="0">
                <a:latin typeface="Courier New" pitchFamily="49" charset="0"/>
              </a:rPr>
              <a:t>++;</a:t>
            </a:r>
          </a:p>
          <a:p>
            <a:pPr eaLnBrk="1" hangingPunct="1">
              <a:buClr>
                <a:srgbClr val="0000FF"/>
              </a:buClr>
            </a:pPr>
            <a:r>
              <a:rPr lang="en-US" sz="1600" b="1" dirty="0">
                <a:latin typeface="Courier New" pitchFamily="49" charset="0"/>
              </a:rPr>
              <a:t>     if (</a:t>
            </a:r>
            <a:r>
              <a:rPr lang="en-US" sz="1600" b="1" dirty="0" err="1">
                <a:latin typeface="Courier New" pitchFamily="49" charset="0"/>
              </a:rPr>
              <a:t>current_time.hour</a:t>
            </a:r>
            <a:r>
              <a:rPr lang="en-US" sz="1600" b="1" dirty="0">
                <a:latin typeface="Courier New" pitchFamily="49" charset="0"/>
              </a:rPr>
              <a:t> &gt; 23) {</a:t>
            </a:r>
          </a:p>
          <a:p>
            <a:pPr eaLnBrk="1" hangingPunct="1">
              <a:buClr>
                <a:srgbClr val="0000FF"/>
              </a:buClr>
            </a:pPr>
            <a:r>
              <a:rPr lang="en-US" sz="1600" b="1" dirty="0">
                <a:latin typeface="Courier New" pitchFamily="49" charset="0"/>
              </a:rPr>
              <a:t>	</a:t>
            </a:r>
            <a:r>
              <a:rPr lang="en-US" sz="1600" b="1" dirty="0" err="1">
                <a:latin typeface="Courier New" pitchFamily="49" charset="0"/>
              </a:rPr>
              <a:t>current_time.hour</a:t>
            </a:r>
            <a:r>
              <a:rPr lang="en-US" sz="1600" b="1" dirty="0">
                <a:latin typeface="Courier New" pitchFamily="49" charset="0"/>
              </a:rPr>
              <a:t> = 0;</a:t>
            </a:r>
          </a:p>
          <a:p>
            <a:pPr eaLnBrk="1" hangingPunct="1">
              <a:buClr>
                <a:srgbClr val="0000FF"/>
              </a:buClr>
            </a:pPr>
            <a:r>
              <a:rPr lang="en-US" sz="1600" b="1" dirty="0">
                <a:latin typeface="Courier New" pitchFamily="49" charset="0"/>
              </a:rPr>
              <a:t>       </a:t>
            </a:r>
            <a:r>
              <a:rPr lang="en-US" sz="1600" b="1" dirty="0" err="1">
                <a:latin typeface="Courier New" pitchFamily="49" charset="0"/>
              </a:rPr>
              <a:t>current_time.day</a:t>
            </a:r>
            <a:r>
              <a:rPr lang="en-US" sz="1600" b="1" dirty="0">
                <a:latin typeface="Courier New" pitchFamily="49" charset="0"/>
              </a:rPr>
              <a:t>++;</a:t>
            </a:r>
          </a:p>
          <a:p>
            <a:pPr eaLnBrk="1" hangingPunct="1">
              <a:buClr>
                <a:srgbClr val="0000FF"/>
              </a:buClr>
            </a:pPr>
            <a:r>
              <a:rPr lang="en-US" sz="1600" b="1" dirty="0">
                <a:latin typeface="Courier New" pitchFamily="49" charset="0"/>
              </a:rPr>
              <a:t>       … etc.</a:t>
            </a:r>
          </a:p>
          <a:p>
            <a:pPr eaLnBrk="1" hangingPunct="1">
              <a:buClr>
                <a:srgbClr val="0000FF"/>
              </a:buClr>
            </a:pPr>
            <a:r>
              <a:rPr lang="en-US" sz="1600" b="1" dirty="0">
                <a:latin typeface="Courier New" pitchFamily="49" charset="0"/>
              </a:rPr>
              <a:t>     }</a:t>
            </a:r>
          </a:p>
        </p:txBody>
      </p:sp>
    </p:spTree>
    <p:extLst>
      <p:ext uri="{BB962C8B-B14F-4D97-AF65-F5344CB8AC3E}">
        <p14:creationId xmlns:p14="http://schemas.microsoft.com/office/powerpoint/2010/main" val="2442178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custDataLst>
              <p:tags r:id="rId1"/>
            </p:custDataLst>
          </p:nvPr>
        </p:nvSpPr>
        <p:spPr/>
        <p:txBody>
          <a:bodyPr>
            <a:normAutofit/>
          </a:bodyPr>
          <a:lstStyle/>
          <a:p>
            <a:r>
              <a:rPr lang="en-US" sz="3200" dirty="0"/>
              <a:t>Example: checking the time</a:t>
            </a:r>
          </a:p>
        </p:txBody>
      </p:sp>
      <p:sp>
        <p:nvSpPr>
          <p:cNvPr id="37891" name="Rectangle 3"/>
          <p:cNvSpPr>
            <a:spLocks noGrp="1" noChangeArrowheads="1"/>
          </p:cNvSpPr>
          <p:nvPr>
            <p:ph idx="1"/>
            <p:custDataLst>
              <p:tags r:id="rId2"/>
            </p:custDataLst>
          </p:nvPr>
        </p:nvSpPr>
        <p:spPr/>
        <p:txBody>
          <a:bodyPr/>
          <a:lstStyle/>
          <a:p>
            <a:r>
              <a:rPr lang="en-US" sz="2000" dirty="0"/>
              <a:t>Problem: An interrupt at the wrong time will lead to half-updated data in DT</a:t>
            </a:r>
          </a:p>
          <a:p>
            <a:r>
              <a:rPr lang="en-US" sz="2000" dirty="0"/>
              <a:t>Failure Case</a:t>
            </a:r>
          </a:p>
          <a:p>
            <a:pPr lvl="1"/>
            <a:r>
              <a:rPr lang="en-US" dirty="0" err="1"/>
              <a:t>current_time</a:t>
            </a:r>
            <a:r>
              <a:rPr lang="en-US" dirty="0"/>
              <a:t> is {10, 23, 59, 59} (10th day, 23:59:59)</a:t>
            </a:r>
          </a:p>
          <a:p>
            <a:pPr lvl="1"/>
            <a:r>
              <a:rPr lang="en-US" dirty="0"/>
              <a:t>Task code calls </a:t>
            </a:r>
            <a:r>
              <a:rPr lang="en-US" dirty="0" err="1"/>
              <a:t>GetDateTime</a:t>
            </a:r>
            <a:r>
              <a:rPr lang="en-US" dirty="0"/>
              <a:t>(), which copies the </a:t>
            </a:r>
            <a:r>
              <a:rPr lang="en-US" dirty="0" err="1"/>
              <a:t>current_time</a:t>
            </a:r>
            <a:r>
              <a:rPr lang="en-US" dirty="0"/>
              <a:t> fields to DT: day = 10, hour = 23</a:t>
            </a:r>
          </a:p>
          <a:p>
            <a:pPr lvl="1"/>
            <a:r>
              <a:rPr lang="en-US" dirty="0"/>
              <a:t>A timer interrupt occurs, which updates </a:t>
            </a:r>
            <a:r>
              <a:rPr lang="en-US" dirty="0" err="1"/>
              <a:t>current_time</a:t>
            </a:r>
            <a:r>
              <a:rPr lang="en-US" dirty="0"/>
              <a:t> to {11, 0, 0, 0}</a:t>
            </a:r>
          </a:p>
          <a:p>
            <a:pPr lvl="1"/>
            <a:r>
              <a:rPr lang="en-US" dirty="0" err="1"/>
              <a:t>GetDateTime</a:t>
            </a:r>
            <a:r>
              <a:rPr lang="en-US" dirty="0"/>
              <a:t>() resumes executing, copying the remaining </a:t>
            </a:r>
            <a:r>
              <a:rPr lang="en-US" dirty="0" err="1"/>
              <a:t>current_time</a:t>
            </a:r>
            <a:r>
              <a:rPr lang="en-US" dirty="0"/>
              <a:t> fields to DT: minute = 0, second = 0</a:t>
            </a:r>
          </a:p>
          <a:p>
            <a:pPr lvl="1"/>
            <a:r>
              <a:rPr lang="en-US" dirty="0"/>
              <a:t>DT now has a time stamp of {10, 23, 0, 0}. </a:t>
            </a:r>
          </a:p>
          <a:p>
            <a:pPr lvl="1"/>
            <a:r>
              <a:rPr lang="en-US" i="1" dirty="0"/>
              <a:t>The system thinks time just jumped backwards one hour!</a:t>
            </a:r>
          </a:p>
          <a:p>
            <a:r>
              <a:rPr lang="en-US" sz="2000" dirty="0"/>
              <a:t>Fundamental problem: “race condition”</a:t>
            </a:r>
          </a:p>
          <a:p>
            <a:pPr lvl="1"/>
            <a:r>
              <a:rPr lang="en-US" dirty="0"/>
              <a:t>Preemption enables ISR to interrupt other code and possibly overwrite data</a:t>
            </a:r>
          </a:p>
          <a:p>
            <a:pPr lvl="1"/>
            <a:r>
              <a:rPr lang="en-US" dirty="0"/>
              <a:t>Must ensure </a:t>
            </a:r>
            <a:r>
              <a:rPr lang="en-US" i="1" dirty="0"/>
              <a:t>atomic (indivisible)</a:t>
            </a:r>
            <a:r>
              <a:rPr lang="en-US" dirty="0"/>
              <a:t> access to the object </a:t>
            </a:r>
          </a:p>
          <a:p>
            <a:pPr lvl="5"/>
            <a:r>
              <a:rPr lang="en-US" sz="2000" dirty="0"/>
              <a:t>Native atomic object size depends on processor’s instruction set and word size</a:t>
            </a:r>
          </a:p>
          <a:p>
            <a:pPr lvl="5"/>
            <a:r>
              <a:rPr lang="en-US" sz="2000" dirty="0"/>
              <a:t>32 bits for Arm</a:t>
            </a:r>
          </a:p>
        </p:txBody>
      </p:sp>
    </p:spTree>
    <p:extLst>
      <p:ext uri="{BB962C8B-B14F-4D97-AF65-F5344CB8AC3E}">
        <p14:creationId xmlns:p14="http://schemas.microsoft.com/office/powerpoint/2010/main" val="1289477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Examining the problem more closely</a:t>
            </a:r>
          </a:p>
        </p:txBody>
      </p:sp>
      <p:sp>
        <p:nvSpPr>
          <p:cNvPr id="3" name="Content Placeholder 2"/>
          <p:cNvSpPr>
            <a:spLocks noGrp="1"/>
          </p:cNvSpPr>
          <p:nvPr>
            <p:ph idx="1"/>
          </p:nvPr>
        </p:nvSpPr>
        <p:spPr/>
        <p:txBody>
          <a:bodyPr/>
          <a:lstStyle/>
          <a:p>
            <a:r>
              <a:rPr lang="en-US" sz="2000" dirty="0"/>
              <a:t>Protect any data object which both:</a:t>
            </a:r>
          </a:p>
          <a:p>
            <a:pPr lvl="1"/>
            <a:r>
              <a:rPr lang="en-US" dirty="0"/>
              <a:t>Requires multiple instructions to read or write (non-atomic access), and</a:t>
            </a:r>
          </a:p>
          <a:p>
            <a:pPr lvl="1"/>
            <a:r>
              <a:rPr lang="en-US" dirty="0"/>
              <a:t>Is potentially written by an ISR</a:t>
            </a:r>
          </a:p>
          <a:p>
            <a:r>
              <a:rPr lang="en-US" sz="2000" dirty="0"/>
              <a:t>How many tasks/ISRs can write to the data object?</a:t>
            </a:r>
          </a:p>
          <a:p>
            <a:pPr lvl="1"/>
            <a:r>
              <a:rPr lang="en-US" dirty="0"/>
              <a:t>If one, then we have one-way communication </a:t>
            </a:r>
          </a:p>
          <a:p>
            <a:pPr lvl="5"/>
            <a:r>
              <a:rPr lang="en-US" sz="2000" dirty="0"/>
              <a:t>Must </a:t>
            </a:r>
            <a:r>
              <a:rPr lang="en-US" sz="2000" i="1" dirty="0"/>
              <a:t>ensure the data isn’t overwritten </a:t>
            </a:r>
            <a:r>
              <a:rPr lang="en-US" sz="2000" dirty="0"/>
              <a:t>partway through being </a:t>
            </a:r>
            <a:r>
              <a:rPr lang="en-US" sz="2000" i="1" dirty="0"/>
              <a:t>read </a:t>
            </a:r>
          </a:p>
          <a:p>
            <a:pPr lvl="7"/>
            <a:r>
              <a:rPr lang="en-US" sz="2000" dirty="0"/>
              <a:t>Writer and reader don’t interrupt each other</a:t>
            </a:r>
          </a:p>
          <a:p>
            <a:pPr lvl="1"/>
            <a:r>
              <a:rPr lang="en-US" dirty="0"/>
              <a:t>If more than one, we </a:t>
            </a:r>
          </a:p>
          <a:p>
            <a:pPr lvl="5"/>
            <a:r>
              <a:rPr lang="en-US" sz="2000" dirty="0"/>
              <a:t>Must </a:t>
            </a:r>
            <a:r>
              <a:rPr lang="en-US" sz="2000" i="1" dirty="0"/>
              <a:t>ensure the data isn’t overwritten</a:t>
            </a:r>
            <a:r>
              <a:rPr lang="en-US" sz="2000" dirty="0"/>
              <a:t> partway through being </a:t>
            </a:r>
            <a:r>
              <a:rPr lang="en-US" sz="2000" i="1" dirty="0"/>
              <a:t>read</a:t>
            </a:r>
          </a:p>
          <a:p>
            <a:pPr lvl="6"/>
            <a:r>
              <a:rPr lang="en-US" sz="2000" dirty="0"/>
              <a:t>Writer and reader don’t interrupt each other</a:t>
            </a:r>
          </a:p>
          <a:p>
            <a:pPr lvl="5"/>
            <a:r>
              <a:rPr lang="en-US" sz="2000" dirty="0"/>
              <a:t>Must </a:t>
            </a:r>
            <a:r>
              <a:rPr lang="en-US" sz="2000" i="1" dirty="0"/>
              <a:t>ensure the data isn’t overwritten </a:t>
            </a:r>
            <a:r>
              <a:rPr lang="en-US" sz="2000" dirty="0"/>
              <a:t>partway through being </a:t>
            </a:r>
            <a:r>
              <a:rPr lang="en-US" sz="2000" i="1" dirty="0"/>
              <a:t>written </a:t>
            </a:r>
          </a:p>
          <a:p>
            <a:pPr lvl="6"/>
            <a:r>
              <a:rPr lang="en-US" sz="2000" dirty="0"/>
              <a:t>Writers don’t interrupt each other</a:t>
            </a:r>
          </a:p>
        </p:txBody>
      </p:sp>
    </p:spTree>
    <p:extLst>
      <p:ext uri="{BB962C8B-B14F-4D97-AF65-F5344CB8AC3E}">
        <p14:creationId xmlns:p14="http://schemas.microsoft.com/office/powerpoint/2010/main" val="2843916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custDataLst>
              <p:tags r:id="rId1"/>
            </p:custDataLst>
          </p:nvPr>
        </p:nvSpPr>
        <p:spPr/>
        <p:txBody>
          <a:bodyPr>
            <a:normAutofit/>
          </a:bodyPr>
          <a:lstStyle/>
          <a:p>
            <a:r>
              <a:rPr lang="en-GB" sz="3200" dirty="0"/>
              <a:t>Definitions</a:t>
            </a:r>
          </a:p>
        </p:txBody>
      </p:sp>
      <p:sp>
        <p:nvSpPr>
          <p:cNvPr id="39939" name="Rectangle 3"/>
          <p:cNvSpPr>
            <a:spLocks noGrp="1" noChangeArrowheads="1"/>
          </p:cNvSpPr>
          <p:nvPr>
            <p:ph idx="1"/>
            <p:custDataLst>
              <p:tags r:id="rId2"/>
            </p:custDataLst>
          </p:nvPr>
        </p:nvSpPr>
        <p:spPr/>
        <p:txBody>
          <a:bodyPr/>
          <a:lstStyle/>
          <a:p>
            <a:r>
              <a:rPr lang="en-GB" sz="2000" dirty="0">
                <a:cs typeface="Courier New" panose="02070309020205020404" pitchFamily="49" charset="0"/>
              </a:rPr>
              <a:t>Race condition:  </a:t>
            </a:r>
            <a:r>
              <a:rPr lang="en-US" sz="2000" dirty="0">
                <a:cs typeface="Courier New" panose="02070309020205020404" pitchFamily="49" charset="0"/>
              </a:rPr>
              <a:t>Anomalous behavior due to unexpected critical dependence on the relative timing of events. Result of example code depends on the relative timing of the read and write operations.</a:t>
            </a:r>
          </a:p>
          <a:p>
            <a:endParaRPr lang="en-US" sz="2000" dirty="0">
              <a:cs typeface="Courier New" panose="02070309020205020404" pitchFamily="49" charset="0"/>
            </a:endParaRPr>
          </a:p>
          <a:p>
            <a:r>
              <a:rPr lang="en-GB" sz="2000" dirty="0">
                <a:cs typeface="Courier New" panose="02070309020205020404" pitchFamily="49" charset="0"/>
              </a:rPr>
              <a:t>Critical section:  </a:t>
            </a:r>
            <a:r>
              <a:rPr lang="en-US" sz="2000" dirty="0">
                <a:cs typeface="Courier New" panose="02070309020205020404" pitchFamily="49" charset="0"/>
              </a:rPr>
              <a:t>A section of code which creates a possible race condition. The code section can only be executed by one process at a time. Some synchronization mechanism is required at the entry and exit of the critical section to ensure exclusive use. </a:t>
            </a:r>
          </a:p>
        </p:txBody>
      </p:sp>
      <p:sp>
        <p:nvSpPr>
          <p:cNvPr id="39940" name="AutoShape 4"/>
          <p:cNvSpPr>
            <a:spLocks noChangeArrowheads="1"/>
          </p:cNvSpPr>
          <p:nvPr>
            <p:custDataLst>
              <p:tags r:id="rId3"/>
            </p:custDataLst>
          </p:nvPr>
        </p:nvSpPr>
        <p:spPr bwMode="auto">
          <a:xfrm>
            <a:off x="1898174" y="3992565"/>
            <a:ext cx="9498006" cy="2009775"/>
          </a:xfrm>
          <a:prstGeom prst="roundRect">
            <a:avLst>
              <a:gd name="adj" fmla="val 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39941" name="AutoShape 5"/>
          <p:cNvSpPr>
            <a:spLocks noChangeArrowheads="1"/>
          </p:cNvSpPr>
          <p:nvPr>
            <p:custDataLst>
              <p:tags r:id="rId4"/>
            </p:custDataLst>
          </p:nvPr>
        </p:nvSpPr>
        <p:spPr bwMode="auto">
          <a:xfrm>
            <a:off x="2224014" y="3930650"/>
            <a:ext cx="8721492" cy="2216150"/>
          </a:xfrm>
          <a:prstGeom prst="roundRect">
            <a:avLst>
              <a:gd name="adj" fmla="val 6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651076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Solution: briefly disable preemption</a:t>
            </a:r>
          </a:p>
        </p:txBody>
      </p:sp>
      <p:sp>
        <p:nvSpPr>
          <p:cNvPr id="40963" name="Content Placeholder 2"/>
          <p:cNvSpPr>
            <a:spLocks noGrp="1"/>
          </p:cNvSpPr>
          <p:nvPr>
            <p:ph idx="1"/>
          </p:nvPr>
        </p:nvSpPr>
        <p:spPr>
          <a:xfrm>
            <a:off x="403861" y="1416760"/>
            <a:ext cx="11233150" cy="4948335"/>
          </a:xfrm>
        </p:spPr>
        <p:txBody>
          <a:bodyPr/>
          <a:lstStyle/>
          <a:p>
            <a:r>
              <a:rPr lang="en-US" sz="2000" dirty="0"/>
              <a:t>Prevent preemption within critical section</a:t>
            </a:r>
          </a:p>
          <a:p>
            <a:r>
              <a:rPr lang="en-US" sz="2000" dirty="0"/>
              <a:t>If an ISR can </a:t>
            </a:r>
            <a:r>
              <a:rPr lang="en-US" sz="2000" i="1" dirty="0"/>
              <a:t>write</a:t>
            </a:r>
            <a:r>
              <a:rPr lang="en-US" sz="2000" dirty="0"/>
              <a:t> to the shared data object, </a:t>
            </a:r>
            <a:br>
              <a:rPr lang="en-US" sz="2000" dirty="0"/>
            </a:br>
            <a:r>
              <a:rPr lang="en-US" sz="2000" dirty="0"/>
              <a:t>need to </a:t>
            </a:r>
            <a:r>
              <a:rPr lang="en-US" sz="2000" i="1" dirty="0"/>
              <a:t>disable interrupts </a:t>
            </a:r>
          </a:p>
          <a:p>
            <a:pPr lvl="1"/>
            <a:r>
              <a:rPr lang="en-US" dirty="0"/>
              <a:t>save current interrupt masking state in m</a:t>
            </a:r>
          </a:p>
          <a:p>
            <a:pPr lvl="1"/>
            <a:r>
              <a:rPr lang="en-US" dirty="0"/>
              <a:t>disable interrupts</a:t>
            </a:r>
          </a:p>
          <a:p>
            <a:r>
              <a:rPr lang="en-US" sz="2000" dirty="0"/>
              <a:t>Restore </a:t>
            </a:r>
            <a:r>
              <a:rPr lang="en-US" sz="2000" i="1" dirty="0"/>
              <a:t>previous state </a:t>
            </a:r>
            <a:r>
              <a:rPr lang="en-US" sz="2000" dirty="0"/>
              <a:t>afterwards (interrupts </a:t>
            </a:r>
            <a:br>
              <a:rPr lang="en-US" sz="2000" dirty="0"/>
            </a:br>
            <a:r>
              <a:rPr lang="en-US" sz="2000" dirty="0"/>
              <a:t>may have already been disabled for another </a:t>
            </a:r>
            <a:br>
              <a:rPr lang="en-US" sz="2000" dirty="0"/>
            </a:br>
            <a:r>
              <a:rPr lang="en-US" sz="2000" dirty="0"/>
              <a:t>reason)</a:t>
            </a:r>
          </a:p>
          <a:p>
            <a:r>
              <a:rPr lang="en-US" sz="2000" dirty="0"/>
              <a:t>Use CMSIS-CORE to save, control and </a:t>
            </a:r>
            <a:br>
              <a:rPr lang="en-US" sz="2000" dirty="0"/>
            </a:br>
            <a:r>
              <a:rPr lang="en-US" sz="2000" dirty="0"/>
              <a:t>restore interrupt masking state</a:t>
            </a:r>
          </a:p>
          <a:p>
            <a:r>
              <a:rPr lang="en-US" sz="2000" dirty="0"/>
              <a:t>Avoid disabling interrupts.  Disabling delays response to all other processing requests</a:t>
            </a:r>
          </a:p>
          <a:p>
            <a:r>
              <a:rPr lang="en-US" sz="2000" dirty="0"/>
              <a:t>Use as few instructions as possible, to make the time as short as possible</a:t>
            </a:r>
          </a:p>
        </p:txBody>
      </p:sp>
      <p:sp>
        <p:nvSpPr>
          <p:cNvPr id="5" name="Text Box 4"/>
          <p:cNvSpPr txBox="1">
            <a:spLocks noChangeArrowheads="1"/>
          </p:cNvSpPr>
          <p:nvPr>
            <p:custDataLst>
              <p:tags r:id="rId1"/>
            </p:custDataLst>
          </p:nvPr>
        </p:nvSpPr>
        <p:spPr bwMode="auto">
          <a:xfrm>
            <a:off x="6358890" y="784568"/>
            <a:ext cx="5181600" cy="3859518"/>
          </a:xfrm>
          <a:prstGeom prst="rect">
            <a:avLst/>
          </a:prstGeom>
          <a:solidFill>
            <a:srgbClr val="DDDDDD"/>
          </a:solidFill>
          <a:ln w="9525">
            <a:solidFill>
              <a:schemeClr val="accent2"/>
            </a:solidFill>
            <a:miter lim="800000"/>
            <a:headEnd/>
            <a:tailEnd/>
          </a:ln>
          <a:effectLst/>
        </p:spPr>
        <p:txBody>
          <a:bodyPr wrap="square">
            <a:spAutoFit/>
          </a:bodyPr>
          <a:lstStyle/>
          <a:p>
            <a:pPr eaLnBrk="1" hangingPunct="1">
              <a:spcBef>
                <a:spcPct val="20000"/>
              </a:spcBef>
              <a:buClr>
                <a:srgbClr val="0000FF"/>
              </a:buClr>
              <a:buFont typeface="Wingdings" pitchFamily="2" charset="2"/>
              <a:buNone/>
              <a:defRPr/>
            </a:pPr>
            <a:r>
              <a:rPr lang="en-US" b="1" dirty="0">
                <a:latin typeface="Courier New" pitchFamily="49" charset="0"/>
                <a:cs typeface="Courier New" pitchFamily="49" charset="0"/>
              </a:rPr>
              <a:t>void </a:t>
            </a:r>
            <a:r>
              <a:rPr lang="en-US" b="1" dirty="0" err="1">
                <a:latin typeface="Courier New" pitchFamily="49" charset="0"/>
                <a:cs typeface="Courier New" pitchFamily="49" charset="0"/>
              </a:rPr>
              <a:t>GetDateTime</a:t>
            </a:r>
            <a:r>
              <a:rPr lang="en-US" b="1" dirty="0">
                <a:latin typeface="Courier New" pitchFamily="49" charset="0"/>
                <a:cs typeface="Courier New" pitchFamily="49" charset="0"/>
              </a:rPr>
              <a:t>(</a:t>
            </a:r>
            <a:r>
              <a:rPr lang="en-US" b="1" dirty="0" err="1">
                <a:latin typeface="Courier New" pitchFamily="49" charset="0"/>
                <a:cs typeface="Courier New" pitchFamily="49" charset="0"/>
              </a:rPr>
              <a:t>DateTimeType</a:t>
            </a:r>
            <a:r>
              <a:rPr lang="en-US" b="1" dirty="0">
                <a:latin typeface="Courier New" pitchFamily="49" charset="0"/>
                <a:cs typeface="Courier New" pitchFamily="49" charset="0"/>
              </a:rPr>
              <a:t> * DT){</a:t>
            </a:r>
          </a:p>
          <a:p>
            <a:pPr eaLnBrk="1" hangingPunct="1">
              <a:spcBef>
                <a:spcPct val="20000"/>
              </a:spcBef>
              <a:buClr>
                <a:srgbClr val="0000FF"/>
              </a:buClr>
              <a:buFont typeface="Wingdings" pitchFamily="2" charset="2"/>
              <a:buNone/>
              <a:defRPr/>
            </a:pPr>
            <a:r>
              <a:rPr lang="en-US" b="1" dirty="0">
                <a:latin typeface="Courier New" pitchFamily="49" charset="0"/>
                <a:cs typeface="Courier New" pitchFamily="49" charset="0"/>
              </a:rPr>
              <a:t> uint32_t m;</a:t>
            </a:r>
          </a:p>
          <a:p>
            <a:pPr eaLnBrk="1" hangingPunct="1">
              <a:spcBef>
                <a:spcPct val="20000"/>
              </a:spcBef>
              <a:buClr>
                <a:srgbClr val="0000FF"/>
              </a:buClr>
              <a:buFont typeface="Wingdings" pitchFamily="2" charset="2"/>
              <a:buNone/>
              <a:defRPr/>
            </a:pPr>
            <a:endParaRPr lang="en-US" b="1" dirty="0">
              <a:latin typeface="Courier New" pitchFamily="49" charset="0"/>
              <a:cs typeface="Courier New" pitchFamily="49" charset="0"/>
            </a:endParaRPr>
          </a:p>
          <a:p>
            <a:pPr marL="342900" indent="-342900">
              <a:lnSpc>
                <a:spcPct val="90000"/>
              </a:lnSpc>
              <a:spcBef>
                <a:spcPct val="20000"/>
              </a:spcBef>
              <a:defRPr/>
            </a:pPr>
            <a:r>
              <a:rPr lang="en-US" b="1" dirty="0">
                <a:latin typeface="Courier New" pitchFamily="49" charset="0"/>
                <a:cs typeface="Courier New" pitchFamily="49" charset="0"/>
              </a:rPr>
              <a:t> m = __</a:t>
            </a:r>
            <a:r>
              <a:rPr lang="en-US" b="1" dirty="0" err="1">
                <a:latin typeface="Courier New" pitchFamily="49" charset="0"/>
                <a:cs typeface="Courier New" pitchFamily="49" charset="0"/>
              </a:rPr>
              <a:t>get_PRIMASK</a:t>
            </a:r>
            <a:r>
              <a:rPr lang="en-US" b="1" dirty="0">
                <a:latin typeface="Courier New" pitchFamily="49" charset="0"/>
                <a:cs typeface="Courier New" pitchFamily="49" charset="0"/>
              </a:rPr>
              <a:t>();</a:t>
            </a:r>
          </a:p>
          <a:p>
            <a:pPr marL="342900" indent="-342900">
              <a:lnSpc>
                <a:spcPct val="90000"/>
              </a:lnSpc>
              <a:spcBef>
                <a:spcPct val="20000"/>
              </a:spcBef>
              <a:defRPr/>
            </a:pPr>
            <a:r>
              <a:rPr lang="en-US" b="1" dirty="0">
                <a:latin typeface="Courier New" pitchFamily="49" charset="0"/>
                <a:cs typeface="Courier New" pitchFamily="49" charset="0"/>
              </a:rPr>
              <a:t> __</a:t>
            </a:r>
            <a:r>
              <a:rPr lang="en-US" b="1" dirty="0" err="1">
                <a:latin typeface="Courier New" pitchFamily="49" charset="0"/>
                <a:cs typeface="Courier New" pitchFamily="49" charset="0"/>
              </a:rPr>
              <a:t>disable_irq</a:t>
            </a:r>
            <a:r>
              <a:rPr lang="en-US" b="1" dirty="0">
                <a:latin typeface="Courier New" pitchFamily="49" charset="0"/>
                <a:cs typeface="Courier New" pitchFamily="49" charset="0"/>
              </a:rPr>
              <a:t>(); </a:t>
            </a:r>
          </a:p>
          <a:p>
            <a:pPr marL="342900" indent="-342900">
              <a:lnSpc>
                <a:spcPct val="90000"/>
              </a:lnSpc>
              <a:spcBef>
                <a:spcPct val="20000"/>
              </a:spcBef>
              <a:defRPr/>
            </a:pPr>
            <a:endParaRPr lang="en-US" b="1" dirty="0">
              <a:latin typeface="Courier New" pitchFamily="49" charset="0"/>
              <a:cs typeface="Courier New" pitchFamily="49" charset="0"/>
            </a:endParaRPr>
          </a:p>
          <a:p>
            <a:pPr marL="342900" indent="-342900">
              <a:lnSpc>
                <a:spcPct val="90000"/>
              </a:lnSpc>
              <a:spcBef>
                <a:spcPct val="20000"/>
              </a:spcBef>
              <a:defRPr/>
            </a:pPr>
            <a:r>
              <a:rPr lang="en-US" b="1" dirty="0">
                <a:latin typeface="Courier New" pitchFamily="49" charset="0"/>
                <a:cs typeface="Courier New" pitchFamily="49" charset="0"/>
              </a:rPr>
              <a:t> DT-&gt;day = </a:t>
            </a:r>
            <a:r>
              <a:rPr lang="en-US" b="1" dirty="0" err="1">
                <a:latin typeface="Courier New" pitchFamily="49" charset="0"/>
                <a:cs typeface="Courier New" pitchFamily="49" charset="0"/>
              </a:rPr>
              <a:t>current_time.day</a:t>
            </a:r>
            <a:r>
              <a:rPr lang="en-US" b="1" dirty="0">
                <a:latin typeface="Courier New" pitchFamily="49" charset="0"/>
                <a:cs typeface="Courier New" pitchFamily="49" charset="0"/>
              </a:rPr>
              <a:t>;</a:t>
            </a:r>
          </a:p>
          <a:p>
            <a:pPr eaLnBrk="1" hangingPunct="1">
              <a:spcBef>
                <a:spcPct val="20000"/>
              </a:spcBef>
              <a:buClr>
                <a:srgbClr val="0000FF"/>
              </a:buClr>
              <a:buFont typeface="Wingdings" pitchFamily="2" charset="2"/>
              <a:buNone/>
              <a:defRPr/>
            </a:pPr>
            <a:r>
              <a:rPr lang="en-US" b="1" dirty="0">
                <a:latin typeface="Courier New" pitchFamily="49" charset="0"/>
                <a:cs typeface="Courier New" pitchFamily="49" charset="0"/>
              </a:rPr>
              <a:t> DT-&gt;hour = </a:t>
            </a:r>
            <a:r>
              <a:rPr lang="en-US" b="1" dirty="0" err="1">
                <a:latin typeface="Courier New" pitchFamily="49" charset="0"/>
                <a:cs typeface="Courier New" pitchFamily="49" charset="0"/>
              </a:rPr>
              <a:t>current_time.hour</a:t>
            </a:r>
            <a:r>
              <a:rPr lang="en-US" b="1" dirty="0">
                <a:latin typeface="Courier New" pitchFamily="49" charset="0"/>
                <a:cs typeface="Courier New" pitchFamily="49" charset="0"/>
              </a:rPr>
              <a:t>;</a:t>
            </a:r>
          </a:p>
          <a:p>
            <a:pPr eaLnBrk="1" hangingPunct="1">
              <a:spcBef>
                <a:spcPct val="20000"/>
              </a:spcBef>
              <a:buClr>
                <a:srgbClr val="0000FF"/>
              </a:buClr>
              <a:defRPr/>
            </a:pPr>
            <a:r>
              <a:rPr lang="en-US" b="1" dirty="0">
                <a:latin typeface="Courier New" pitchFamily="49" charset="0"/>
                <a:cs typeface="Courier New" pitchFamily="49" charset="0"/>
              </a:rPr>
              <a:t> DT-&gt;minute = </a:t>
            </a:r>
            <a:r>
              <a:rPr lang="en-US" b="1" dirty="0" err="1">
                <a:latin typeface="Courier New" pitchFamily="49" charset="0"/>
                <a:cs typeface="Courier New" pitchFamily="49" charset="0"/>
              </a:rPr>
              <a:t>current_time.minute</a:t>
            </a:r>
            <a:r>
              <a:rPr lang="en-US" b="1" dirty="0">
                <a:latin typeface="Courier New" pitchFamily="49" charset="0"/>
                <a:cs typeface="Courier New" pitchFamily="49" charset="0"/>
              </a:rPr>
              <a:t>;</a:t>
            </a:r>
          </a:p>
          <a:p>
            <a:pPr eaLnBrk="1" hangingPunct="1">
              <a:spcBef>
                <a:spcPct val="20000"/>
              </a:spcBef>
              <a:buClr>
                <a:srgbClr val="0000FF"/>
              </a:buClr>
              <a:defRPr/>
            </a:pPr>
            <a:r>
              <a:rPr lang="en-US" b="1" dirty="0">
                <a:latin typeface="Courier New" pitchFamily="49" charset="0"/>
                <a:cs typeface="Courier New" pitchFamily="49" charset="0"/>
              </a:rPr>
              <a:t> DT-&gt;second = </a:t>
            </a:r>
            <a:r>
              <a:rPr lang="en-US" b="1" dirty="0" err="1">
                <a:latin typeface="Courier New" pitchFamily="49" charset="0"/>
                <a:cs typeface="Courier New" pitchFamily="49" charset="0"/>
              </a:rPr>
              <a:t>current_time.second</a:t>
            </a:r>
            <a:r>
              <a:rPr lang="en-US" b="1" dirty="0">
                <a:latin typeface="Courier New" pitchFamily="49" charset="0"/>
                <a:cs typeface="Courier New" pitchFamily="49" charset="0"/>
              </a:rPr>
              <a:t>;</a:t>
            </a:r>
          </a:p>
          <a:p>
            <a:pPr marL="342900" indent="-342900">
              <a:lnSpc>
                <a:spcPct val="90000"/>
              </a:lnSpc>
              <a:spcBef>
                <a:spcPct val="20000"/>
              </a:spcBef>
              <a:defRPr/>
            </a:pPr>
            <a:r>
              <a:rPr lang="en-US" b="1" dirty="0">
                <a:latin typeface="Courier New" pitchFamily="49" charset="0"/>
                <a:cs typeface="Courier New" pitchFamily="49" charset="0"/>
              </a:rPr>
              <a:t> __</a:t>
            </a:r>
            <a:r>
              <a:rPr lang="en-US" b="1" dirty="0" err="1">
                <a:latin typeface="Courier New" pitchFamily="49" charset="0"/>
                <a:cs typeface="Courier New" pitchFamily="49" charset="0"/>
              </a:rPr>
              <a:t>set_PRIMASK</a:t>
            </a:r>
            <a:r>
              <a:rPr lang="en-US" b="1" dirty="0">
                <a:latin typeface="Courier New" pitchFamily="49" charset="0"/>
                <a:cs typeface="Courier New" pitchFamily="49" charset="0"/>
              </a:rPr>
              <a:t>(m);</a:t>
            </a:r>
          </a:p>
          <a:p>
            <a:pPr marL="342900" indent="-342900">
              <a:lnSpc>
                <a:spcPct val="90000"/>
              </a:lnSpc>
              <a:spcBef>
                <a:spcPct val="20000"/>
              </a:spcBef>
              <a:defRPr/>
            </a:pPr>
            <a:r>
              <a:rPr lang="en-US" b="1" dirty="0">
                <a:latin typeface="Courier New" pitchFamily="49" charset="0"/>
                <a:cs typeface="Courier New" pitchFamily="49" charset="0"/>
              </a:rPr>
              <a:t>}</a:t>
            </a:r>
          </a:p>
        </p:txBody>
      </p:sp>
    </p:spTree>
    <p:extLst>
      <p:ext uri="{BB962C8B-B14F-4D97-AF65-F5344CB8AC3E}">
        <p14:creationId xmlns:p14="http://schemas.microsoft.com/office/powerpoint/2010/main" val="1570012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18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How can we detect when a switch is pressed?</a:t>
            </a:r>
          </a:p>
        </p:txBody>
      </p:sp>
      <p:sp>
        <p:nvSpPr>
          <p:cNvPr id="3" name="Content Placeholder 2"/>
          <p:cNvSpPr>
            <a:spLocks noGrp="1"/>
          </p:cNvSpPr>
          <p:nvPr>
            <p:ph idx="1"/>
          </p:nvPr>
        </p:nvSpPr>
        <p:spPr/>
        <p:txBody>
          <a:bodyPr/>
          <a:lstStyle/>
          <a:p>
            <a:r>
              <a:rPr lang="en-GB" sz="2000" dirty="0"/>
              <a:t>One option is polling; e.g. using software to check it regularly.  However, polling is:</a:t>
            </a:r>
          </a:p>
          <a:p>
            <a:pPr lvl="1"/>
            <a:r>
              <a:rPr lang="en-GB" dirty="0"/>
              <a:t>Slow – user needs to check to see if switch is pressed</a:t>
            </a:r>
          </a:p>
          <a:p>
            <a:pPr lvl="1"/>
            <a:r>
              <a:rPr lang="en-GB" dirty="0"/>
              <a:t>Wasteful of CPU time – the faster the response needed, the more often user needs to check</a:t>
            </a:r>
          </a:p>
          <a:p>
            <a:pPr lvl="1"/>
            <a:r>
              <a:rPr lang="en-GB" dirty="0"/>
              <a:t>Not scalable – It’s difficult to build a multi-activity system that can respond quickly.  The system’s response time depends on all other processing it has to do.</a:t>
            </a:r>
          </a:p>
          <a:p>
            <a:r>
              <a:rPr lang="en-GB" sz="2000" dirty="0"/>
              <a:t>A better option is an interrupt; e.g., using special hardware in the MCU to detect and run ISR in response.  An interrupt is:</a:t>
            </a:r>
          </a:p>
          <a:p>
            <a:pPr lvl="1"/>
            <a:r>
              <a:rPr lang="en-GB" dirty="0"/>
              <a:t>Efficient – the code runs only when necessary </a:t>
            </a:r>
          </a:p>
          <a:p>
            <a:pPr lvl="1"/>
            <a:r>
              <a:rPr lang="en-GB" dirty="0"/>
              <a:t>Fast – it’s a hardware mechanism</a:t>
            </a:r>
          </a:p>
          <a:p>
            <a:pPr lvl="1"/>
            <a:r>
              <a:rPr lang="en-GB" dirty="0"/>
              <a:t>Scalable:</a:t>
            </a:r>
          </a:p>
          <a:p>
            <a:pPr lvl="5"/>
            <a:r>
              <a:rPr lang="en-GB" sz="2000" dirty="0"/>
              <a:t>ISR response time doesn’t depend on most other processing</a:t>
            </a:r>
          </a:p>
          <a:p>
            <a:pPr lvl="5"/>
            <a:r>
              <a:rPr lang="en-GB" sz="2000" dirty="0"/>
              <a:t>Code modules can be developed independently</a:t>
            </a:r>
          </a:p>
        </p:txBody>
      </p:sp>
    </p:spTree>
    <p:extLst>
      <p:ext uri="{BB962C8B-B14F-4D97-AF65-F5344CB8AC3E}">
        <p14:creationId xmlns:p14="http://schemas.microsoft.com/office/powerpoint/2010/main" val="1225351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Interrupt or Exception Processing Sequence</a:t>
            </a:r>
          </a:p>
        </p:txBody>
      </p:sp>
      <p:sp>
        <p:nvSpPr>
          <p:cNvPr id="3" name="Content Placeholder 2"/>
          <p:cNvSpPr>
            <a:spLocks noGrp="1"/>
          </p:cNvSpPr>
          <p:nvPr>
            <p:ph idx="1"/>
          </p:nvPr>
        </p:nvSpPr>
        <p:spPr/>
        <p:txBody>
          <a:bodyPr/>
          <a:lstStyle/>
          <a:p>
            <a:r>
              <a:rPr lang="en-GB" sz="2000" dirty="0"/>
              <a:t>Main code is running.</a:t>
            </a:r>
          </a:p>
          <a:p>
            <a:r>
              <a:rPr lang="en-GB" sz="2000" dirty="0"/>
              <a:t>When the interrupt trigger occurs:</a:t>
            </a:r>
          </a:p>
          <a:p>
            <a:pPr lvl="1"/>
            <a:r>
              <a:rPr lang="en-GB" dirty="0"/>
              <a:t>The processor does some hardwired processing</a:t>
            </a:r>
          </a:p>
          <a:p>
            <a:pPr lvl="1"/>
            <a:r>
              <a:rPr lang="en-GB" dirty="0"/>
              <a:t>The processor executes the ISR, including return-from-interrupt instruction at the end</a:t>
            </a:r>
          </a:p>
          <a:p>
            <a:r>
              <a:rPr lang="en-GB" sz="2000" dirty="0"/>
              <a:t>Then the processor resumes running main code</a:t>
            </a:r>
          </a:p>
        </p:txBody>
      </p:sp>
      <p:grpSp>
        <p:nvGrpSpPr>
          <p:cNvPr id="22" name="Group 21"/>
          <p:cNvGrpSpPr/>
          <p:nvPr/>
        </p:nvGrpSpPr>
        <p:grpSpPr>
          <a:xfrm>
            <a:off x="1393032" y="3352800"/>
            <a:ext cx="9405936" cy="2882900"/>
            <a:chOff x="1384300" y="3352800"/>
            <a:chExt cx="9405936" cy="2882900"/>
          </a:xfrm>
        </p:grpSpPr>
        <p:sp>
          <p:nvSpPr>
            <p:cNvPr id="4" name="Rectangle 3"/>
            <p:cNvSpPr/>
            <p:nvPr/>
          </p:nvSpPr>
          <p:spPr>
            <a:xfrm>
              <a:off x="3314700" y="3441700"/>
              <a:ext cx="1257300" cy="800100"/>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4"/>
            <p:cNvSpPr/>
            <p:nvPr/>
          </p:nvSpPr>
          <p:spPr>
            <a:xfrm>
              <a:off x="3314700" y="5435600"/>
              <a:ext cx="1257300" cy="800100"/>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6375400" y="4241800"/>
              <a:ext cx="1257300" cy="2921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6375400" y="5143500"/>
              <a:ext cx="1257300" cy="2921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9283700" y="4533900"/>
              <a:ext cx="1257300" cy="609600"/>
            </a:xfrm>
            <a:prstGeom prst="rect">
              <a:avLst/>
            </a:prstGeom>
            <a:solidFill>
              <a:schemeClr val="tx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a:off x="4584700" y="4241800"/>
              <a:ext cx="1803400" cy="0"/>
            </a:xfrm>
            <a:prstGeom prst="straightConnector1">
              <a:avLst/>
            </a:prstGeom>
            <a:ln w="19050">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645400" y="4533900"/>
              <a:ext cx="1651000" cy="0"/>
            </a:xfrm>
            <a:prstGeom prst="straightConnector1">
              <a:avLst/>
            </a:prstGeom>
            <a:ln w="19050">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632700" y="5143500"/>
              <a:ext cx="1651000" cy="0"/>
            </a:xfrm>
            <a:prstGeom prst="straightConnector1">
              <a:avLst/>
            </a:prstGeom>
            <a:ln w="19050">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572000" y="5435600"/>
              <a:ext cx="1803400" cy="0"/>
            </a:xfrm>
            <a:prstGeom prst="straightConnector1">
              <a:avLst/>
            </a:prstGeom>
            <a:ln w="19050">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413125" y="4686300"/>
              <a:ext cx="1060450" cy="304800"/>
            </a:xfrm>
            <a:prstGeom prst="rect">
              <a:avLst/>
            </a:prstGeom>
          </p:spPr>
          <p:txBody>
            <a:bodyPr vert="horz" wrap="square" lIns="0" tIns="0" rIns="0" bIns="0" rtlCol="0" anchor="t">
              <a:normAutofit/>
            </a:bodyPr>
            <a:lstStyle/>
            <a:p>
              <a:pPr algn="ctr"/>
              <a:r>
                <a:rPr lang="en-GB" dirty="0"/>
                <a:t>Main code</a:t>
              </a:r>
            </a:p>
          </p:txBody>
        </p:sp>
        <p:sp>
          <p:nvSpPr>
            <p:cNvPr id="17" name="TextBox 16"/>
            <p:cNvSpPr txBox="1"/>
            <p:nvPr/>
          </p:nvSpPr>
          <p:spPr>
            <a:xfrm>
              <a:off x="5676900" y="3635375"/>
              <a:ext cx="2654300" cy="457200"/>
            </a:xfrm>
            <a:prstGeom prst="rect">
              <a:avLst/>
            </a:prstGeom>
          </p:spPr>
          <p:txBody>
            <a:bodyPr vert="horz" wrap="square" lIns="0" tIns="0" rIns="0" bIns="0" rtlCol="0" anchor="t">
              <a:normAutofit fontScale="92500" lnSpcReduction="20000"/>
            </a:bodyPr>
            <a:lstStyle/>
            <a:p>
              <a:pPr algn="ctr"/>
              <a:r>
                <a:rPr lang="en-GB" dirty="0"/>
                <a:t>Hardwired CPU response activities</a:t>
              </a:r>
            </a:p>
          </p:txBody>
        </p:sp>
        <p:sp>
          <p:nvSpPr>
            <p:cNvPr id="18" name="TextBox 17"/>
            <p:cNvSpPr txBox="1"/>
            <p:nvPr/>
          </p:nvSpPr>
          <p:spPr>
            <a:xfrm>
              <a:off x="9034461" y="3692525"/>
              <a:ext cx="1755775" cy="298450"/>
            </a:xfrm>
            <a:prstGeom prst="rect">
              <a:avLst/>
            </a:prstGeom>
          </p:spPr>
          <p:txBody>
            <a:bodyPr vert="horz" wrap="square" lIns="0" tIns="0" rIns="0" bIns="0" rtlCol="0" anchor="t">
              <a:normAutofit/>
            </a:bodyPr>
            <a:lstStyle/>
            <a:p>
              <a:pPr algn="ctr"/>
              <a:r>
                <a:rPr lang="en-GB" dirty="0"/>
                <a:t>Interrupt routine</a:t>
              </a:r>
            </a:p>
          </p:txBody>
        </p:sp>
        <p:cxnSp>
          <p:nvCxnSpPr>
            <p:cNvPr id="20" name="Straight Arrow Connector 19"/>
            <p:cNvCxnSpPr/>
            <p:nvPr/>
          </p:nvCxnSpPr>
          <p:spPr>
            <a:xfrm>
              <a:off x="2120900" y="3352800"/>
              <a:ext cx="0" cy="28829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384300" y="5940425"/>
              <a:ext cx="495300" cy="295275"/>
            </a:xfrm>
            <a:prstGeom prst="rect">
              <a:avLst/>
            </a:prstGeom>
          </p:spPr>
          <p:txBody>
            <a:bodyPr vert="horz" wrap="square" lIns="0" tIns="0" rIns="0" bIns="0" rtlCol="0" anchor="t">
              <a:normAutofit/>
            </a:bodyPr>
            <a:lstStyle/>
            <a:p>
              <a:pPr algn="ctr"/>
              <a:r>
                <a:rPr lang="en-GB" dirty="0"/>
                <a:t>Time</a:t>
              </a:r>
            </a:p>
          </p:txBody>
        </p:sp>
      </p:grpSp>
    </p:spTree>
    <p:extLst>
      <p:ext uri="{BB962C8B-B14F-4D97-AF65-F5344CB8AC3E}">
        <p14:creationId xmlns:p14="http://schemas.microsoft.com/office/powerpoint/2010/main" val="1987184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Interrupts</a:t>
            </a:r>
          </a:p>
        </p:txBody>
      </p:sp>
      <p:sp>
        <p:nvSpPr>
          <p:cNvPr id="3" name="Content Placeholder 2"/>
          <p:cNvSpPr>
            <a:spLocks noGrp="1"/>
          </p:cNvSpPr>
          <p:nvPr>
            <p:ph idx="1"/>
          </p:nvPr>
        </p:nvSpPr>
        <p:spPr/>
        <p:txBody>
          <a:bodyPr/>
          <a:lstStyle/>
          <a:p>
            <a:r>
              <a:rPr lang="en-GB" sz="2000" dirty="0"/>
              <a:t>Hardware-triggered asynchronous software routine</a:t>
            </a:r>
          </a:p>
          <a:p>
            <a:pPr lvl="1"/>
            <a:r>
              <a:rPr lang="en-GB" dirty="0"/>
              <a:t>Triggered by hardware signal from peripheral or external device</a:t>
            </a:r>
          </a:p>
          <a:p>
            <a:pPr lvl="1"/>
            <a:r>
              <a:rPr lang="en-GB" dirty="0"/>
              <a:t>Asynchronous – can happen anywhere in the program (unless interrupt is disabled)</a:t>
            </a:r>
          </a:p>
          <a:p>
            <a:pPr lvl="1"/>
            <a:r>
              <a:rPr lang="en-GB" dirty="0"/>
              <a:t>Software routine – Interrupt Service Routine runs in response to interrupt</a:t>
            </a:r>
          </a:p>
          <a:p>
            <a:pPr lvl="1"/>
            <a:endParaRPr lang="en-GB" dirty="0"/>
          </a:p>
          <a:p>
            <a:r>
              <a:rPr lang="en-GB" sz="2000" dirty="0"/>
              <a:t>Fundamental mechanism of microcontrollers</a:t>
            </a:r>
          </a:p>
          <a:p>
            <a:pPr lvl="1"/>
            <a:r>
              <a:rPr lang="en-GB" dirty="0"/>
              <a:t>Provides efficient event-based processing rather than polling</a:t>
            </a:r>
          </a:p>
          <a:p>
            <a:pPr lvl="1"/>
            <a:r>
              <a:rPr lang="en-GB" dirty="0"/>
              <a:t>Provides quick response to events regardless of program state, complexity, location</a:t>
            </a:r>
          </a:p>
          <a:p>
            <a:pPr lvl="1"/>
            <a:r>
              <a:rPr lang="en-GB" dirty="0"/>
              <a:t>Allows many multithreaded embedded systems to be responsive without an operating system (specifically task scheduler)</a:t>
            </a:r>
          </a:p>
        </p:txBody>
      </p:sp>
    </p:spTree>
    <p:extLst>
      <p:ext uri="{BB962C8B-B14F-4D97-AF65-F5344CB8AC3E}">
        <p14:creationId xmlns:p14="http://schemas.microsoft.com/office/powerpoint/2010/main" val="83183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Example program requirements and design</a:t>
            </a:r>
          </a:p>
        </p:txBody>
      </p:sp>
      <p:sp>
        <p:nvSpPr>
          <p:cNvPr id="3" name="Content Placeholder 2"/>
          <p:cNvSpPr>
            <a:spLocks noGrp="1"/>
          </p:cNvSpPr>
          <p:nvPr>
            <p:ph idx="1"/>
          </p:nvPr>
        </p:nvSpPr>
        <p:spPr>
          <a:xfrm>
            <a:off x="479425" y="3648870"/>
            <a:ext cx="11233150" cy="2470576"/>
          </a:xfrm>
        </p:spPr>
        <p:txBody>
          <a:bodyPr/>
          <a:lstStyle/>
          <a:p>
            <a:r>
              <a:rPr lang="en-GB" sz="2000" dirty="0"/>
              <a:t>When switch SW is pressed, ISR will increment count variable.</a:t>
            </a:r>
          </a:p>
          <a:p>
            <a:r>
              <a:rPr lang="en-GB" sz="2000" dirty="0"/>
              <a:t>Main code will light LEDs according to count value in binary sequence (Blue: 4, Green: 2, Red: 1).</a:t>
            </a:r>
          </a:p>
          <a:p>
            <a:r>
              <a:rPr lang="en-GB" sz="2000" dirty="0"/>
              <a:t>Main code will toggle its debug line each time it executes.</a:t>
            </a:r>
          </a:p>
          <a:p>
            <a:r>
              <a:rPr lang="en-GB" sz="2000" dirty="0"/>
              <a:t>ISR will raise its debug line (and lower main’s debug line) whenever it is executing.</a:t>
            </a:r>
          </a:p>
        </p:txBody>
      </p:sp>
      <p:grpSp>
        <p:nvGrpSpPr>
          <p:cNvPr id="30" name="Group 29"/>
          <p:cNvGrpSpPr/>
          <p:nvPr/>
        </p:nvGrpSpPr>
        <p:grpSpPr>
          <a:xfrm>
            <a:off x="692150" y="1041400"/>
            <a:ext cx="10807700" cy="1149350"/>
            <a:chOff x="689769" y="1219200"/>
            <a:chExt cx="10807700" cy="1149350"/>
          </a:xfrm>
        </p:grpSpPr>
        <p:grpSp>
          <p:nvGrpSpPr>
            <p:cNvPr id="28" name="Group 27"/>
            <p:cNvGrpSpPr/>
            <p:nvPr/>
          </p:nvGrpSpPr>
          <p:grpSpPr>
            <a:xfrm>
              <a:off x="689769" y="1301750"/>
              <a:ext cx="10807700" cy="1066800"/>
              <a:chOff x="495300" y="1301750"/>
              <a:chExt cx="10807700" cy="1066800"/>
            </a:xfrm>
          </p:grpSpPr>
          <p:sp>
            <p:nvSpPr>
              <p:cNvPr id="4" name="Rectangle 3"/>
              <p:cNvSpPr/>
              <p:nvPr/>
            </p:nvSpPr>
            <p:spPr>
              <a:xfrm>
                <a:off x="495300" y="1574800"/>
                <a:ext cx="647700" cy="5207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SW</a:t>
                </a:r>
              </a:p>
            </p:txBody>
          </p:sp>
          <p:sp>
            <p:nvSpPr>
              <p:cNvPr id="5" name="Oval 4"/>
              <p:cNvSpPr/>
              <p:nvPr/>
            </p:nvSpPr>
            <p:spPr>
              <a:xfrm>
                <a:off x="2235200" y="1479550"/>
                <a:ext cx="711200" cy="7112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t>ISR</a:t>
                </a:r>
              </a:p>
            </p:txBody>
          </p:sp>
          <p:sp>
            <p:nvSpPr>
              <p:cNvPr id="6" name="Rectangle 5"/>
              <p:cNvSpPr/>
              <p:nvPr/>
            </p:nvSpPr>
            <p:spPr>
              <a:xfrm>
                <a:off x="4191000" y="1574800"/>
                <a:ext cx="2349500" cy="52070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count</a:t>
                </a:r>
              </a:p>
            </p:txBody>
          </p:sp>
          <p:sp>
            <p:nvSpPr>
              <p:cNvPr id="7" name="Oval 6"/>
              <p:cNvSpPr/>
              <p:nvPr/>
            </p:nvSpPr>
            <p:spPr>
              <a:xfrm>
                <a:off x="7772400" y="1301750"/>
                <a:ext cx="1066800" cy="1066800"/>
              </a:xfrm>
              <a:prstGeom prst="ellipse">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dirty="0"/>
                  <a:t>MAIN</a:t>
                </a:r>
              </a:p>
            </p:txBody>
          </p:sp>
          <p:cxnSp>
            <p:nvCxnSpPr>
              <p:cNvPr id="13" name="Straight Arrow Connector 12"/>
              <p:cNvCxnSpPr>
                <a:stCxn id="7" idx="6"/>
              </p:cNvCxnSpPr>
              <p:nvPr/>
            </p:nvCxnSpPr>
            <p:spPr>
              <a:xfrm>
                <a:off x="8839200" y="1835150"/>
                <a:ext cx="15494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6" idx="3"/>
                <a:endCxn id="7" idx="2"/>
              </p:cNvCxnSpPr>
              <p:nvPr/>
            </p:nvCxnSpPr>
            <p:spPr>
              <a:xfrm>
                <a:off x="6540500" y="1835150"/>
                <a:ext cx="12319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5" idx="6"/>
                <a:endCxn id="6" idx="1"/>
              </p:cNvCxnSpPr>
              <p:nvPr/>
            </p:nvCxnSpPr>
            <p:spPr>
              <a:xfrm>
                <a:off x="2946400" y="1835150"/>
                <a:ext cx="12446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4" idx="3"/>
                <a:endCxn id="5" idx="2"/>
              </p:cNvCxnSpPr>
              <p:nvPr/>
            </p:nvCxnSpPr>
            <p:spPr>
              <a:xfrm>
                <a:off x="1143000" y="1835150"/>
                <a:ext cx="10922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10388600" y="1536700"/>
                <a:ext cx="914400" cy="596900"/>
                <a:chOff x="10388600" y="1536700"/>
                <a:chExt cx="914400" cy="596900"/>
              </a:xfrm>
            </p:grpSpPr>
            <p:sp>
              <p:nvSpPr>
                <p:cNvPr id="24" name="Rectangle 23"/>
                <p:cNvSpPr/>
                <p:nvPr/>
              </p:nvSpPr>
              <p:spPr>
                <a:xfrm>
                  <a:off x="10388600" y="1536700"/>
                  <a:ext cx="304800" cy="5969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p:cNvSpPr/>
                <p:nvPr/>
              </p:nvSpPr>
              <p:spPr>
                <a:xfrm>
                  <a:off x="10693400" y="1536700"/>
                  <a:ext cx="304800" cy="596900"/>
                </a:xfrm>
                <a:prstGeom prst="rect">
                  <a:avLst/>
                </a:prstGeom>
                <a:solidFill>
                  <a:srgbClr val="00B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Rectangle 25"/>
                <p:cNvSpPr/>
                <p:nvPr/>
              </p:nvSpPr>
              <p:spPr>
                <a:xfrm>
                  <a:off x="10998200" y="1536700"/>
                  <a:ext cx="304800" cy="596900"/>
                </a:xfrm>
                <a:prstGeom prst="rect">
                  <a:avLst/>
                </a:prstGeom>
                <a:solidFill>
                  <a:srgbClr val="0070C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sp>
          <p:nvSpPr>
            <p:cNvPr id="29" name="TextBox 28"/>
            <p:cNvSpPr txBox="1"/>
            <p:nvPr/>
          </p:nvSpPr>
          <p:spPr>
            <a:xfrm>
              <a:off x="10583069" y="1219200"/>
              <a:ext cx="914400" cy="238125"/>
            </a:xfrm>
            <a:prstGeom prst="rect">
              <a:avLst/>
            </a:prstGeom>
          </p:spPr>
          <p:txBody>
            <a:bodyPr vert="horz" wrap="square" lIns="0" tIns="0" rIns="0" bIns="0" rtlCol="0" anchor="t">
              <a:normAutofit fontScale="92500" lnSpcReduction="10000"/>
            </a:bodyPr>
            <a:lstStyle/>
            <a:p>
              <a:pPr algn="ctr"/>
              <a:r>
                <a:rPr lang="en-GB" dirty="0"/>
                <a:t>RGB LED</a:t>
              </a:r>
            </a:p>
          </p:txBody>
        </p:sp>
      </p:grpSp>
      <p:grpSp>
        <p:nvGrpSpPr>
          <p:cNvPr id="41" name="Group 40"/>
          <p:cNvGrpSpPr/>
          <p:nvPr/>
        </p:nvGrpSpPr>
        <p:grpSpPr>
          <a:xfrm>
            <a:off x="1035051" y="2432447"/>
            <a:ext cx="4102893" cy="914400"/>
            <a:chOff x="1142207" y="2590800"/>
            <a:chExt cx="4102893" cy="914400"/>
          </a:xfrm>
        </p:grpSpPr>
        <p:sp>
          <p:nvSpPr>
            <p:cNvPr id="31" name="Rectangle 30"/>
            <p:cNvSpPr/>
            <p:nvPr/>
          </p:nvSpPr>
          <p:spPr>
            <a:xfrm>
              <a:off x="1142207" y="2590800"/>
              <a:ext cx="4102893" cy="914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3053557" y="2787650"/>
              <a:ext cx="2008981" cy="52070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Global Variable</a:t>
              </a:r>
            </a:p>
          </p:txBody>
        </p:sp>
        <p:grpSp>
          <p:nvGrpSpPr>
            <p:cNvPr id="37" name="Group 36"/>
            <p:cNvGrpSpPr/>
            <p:nvPr/>
          </p:nvGrpSpPr>
          <p:grpSpPr>
            <a:xfrm>
              <a:off x="2158207" y="2742010"/>
              <a:ext cx="673100" cy="611981"/>
              <a:chOff x="2860278" y="2818209"/>
              <a:chExt cx="673100" cy="611981"/>
            </a:xfrm>
          </p:grpSpPr>
          <p:sp>
            <p:nvSpPr>
              <p:cNvPr id="34" name="Oval 33"/>
              <p:cNvSpPr/>
              <p:nvPr/>
            </p:nvSpPr>
            <p:spPr>
              <a:xfrm>
                <a:off x="2878138" y="2818209"/>
                <a:ext cx="611981" cy="611981"/>
              </a:xfrm>
              <a:prstGeom prst="ellipse">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dirty="0"/>
              </a:p>
            </p:txBody>
          </p:sp>
          <p:sp>
            <p:nvSpPr>
              <p:cNvPr id="36" name="TextBox 35"/>
              <p:cNvSpPr txBox="1"/>
              <p:nvPr/>
            </p:nvSpPr>
            <p:spPr>
              <a:xfrm>
                <a:off x="2860278" y="3022600"/>
                <a:ext cx="673100" cy="292099"/>
              </a:xfrm>
              <a:prstGeom prst="rect">
                <a:avLst/>
              </a:prstGeom>
            </p:spPr>
            <p:txBody>
              <a:bodyPr vert="horz" wrap="square" lIns="0" tIns="0" rIns="0" bIns="0" rtlCol="0" anchor="t">
                <a:normAutofit/>
              </a:bodyPr>
              <a:lstStyle/>
              <a:p>
                <a:pPr algn="ctr"/>
                <a:r>
                  <a:rPr lang="en-GB" dirty="0">
                    <a:solidFill>
                      <a:schemeClr val="bg1"/>
                    </a:solidFill>
                  </a:rPr>
                  <a:t>MAIN</a:t>
                </a:r>
              </a:p>
            </p:txBody>
          </p:sp>
        </p:grpSp>
        <p:grpSp>
          <p:nvGrpSpPr>
            <p:cNvPr id="39" name="Group 38"/>
            <p:cNvGrpSpPr/>
            <p:nvPr/>
          </p:nvGrpSpPr>
          <p:grpSpPr>
            <a:xfrm>
              <a:off x="1277145" y="2740025"/>
              <a:ext cx="711200" cy="615950"/>
              <a:chOff x="697707" y="2768600"/>
              <a:chExt cx="711200" cy="615950"/>
            </a:xfrm>
          </p:grpSpPr>
          <p:sp>
            <p:nvSpPr>
              <p:cNvPr id="32" name="Oval 31"/>
              <p:cNvSpPr/>
              <p:nvPr/>
            </p:nvSpPr>
            <p:spPr>
              <a:xfrm>
                <a:off x="731838" y="2768600"/>
                <a:ext cx="615950" cy="61595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p>
            </p:txBody>
          </p:sp>
          <p:sp>
            <p:nvSpPr>
              <p:cNvPr id="38" name="TextBox 37"/>
              <p:cNvSpPr txBox="1"/>
              <p:nvPr/>
            </p:nvSpPr>
            <p:spPr>
              <a:xfrm>
                <a:off x="697707" y="2987377"/>
                <a:ext cx="711200" cy="248245"/>
              </a:xfrm>
              <a:prstGeom prst="rect">
                <a:avLst/>
              </a:prstGeom>
            </p:spPr>
            <p:txBody>
              <a:bodyPr vert="horz" wrap="square" lIns="0" tIns="0" rIns="0" bIns="0" rtlCol="0" anchor="t">
                <a:normAutofit lnSpcReduction="10000"/>
              </a:bodyPr>
              <a:lstStyle/>
              <a:p>
                <a:pPr algn="ctr"/>
                <a:r>
                  <a:rPr lang="en-GB" dirty="0">
                    <a:solidFill>
                      <a:schemeClr val="bg1"/>
                    </a:solidFill>
                  </a:rPr>
                  <a:t>ISR</a:t>
                </a:r>
              </a:p>
            </p:txBody>
          </p:sp>
        </p:grpSp>
      </p:grpSp>
      <p:sp>
        <p:nvSpPr>
          <p:cNvPr id="40" name="TextBox 39"/>
          <p:cNvSpPr txBox="1"/>
          <p:nvPr/>
        </p:nvSpPr>
        <p:spPr>
          <a:xfrm>
            <a:off x="7245350" y="2403873"/>
            <a:ext cx="2514600" cy="498475"/>
          </a:xfrm>
          <a:prstGeom prst="rect">
            <a:avLst/>
          </a:prstGeom>
        </p:spPr>
        <p:txBody>
          <a:bodyPr vert="horz" wrap="square" lIns="0" tIns="0" rIns="0" bIns="0" rtlCol="0" anchor="t">
            <a:normAutofit fontScale="85000" lnSpcReduction="10000"/>
          </a:bodyPr>
          <a:lstStyle/>
          <a:p>
            <a:pPr algn="ctr"/>
            <a:r>
              <a:rPr lang="en-GB" b="0" i="1" dirty="0"/>
              <a:t>(does initialization, then updates LED based on count)</a:t>
            </a:r>
          </a:p>
        </p:txBody>
      </p:sp>
    </p:spTree>
    <p:extLst>
      <p:ext uri="{BB962C8B-B14F-4D97-AF65-F5344CB8AC3E}">
        <p14:creationId xmlns:p14="http://schemas.microsoft.com/office/powerpoint/2010/main" val="3537016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Example exception handler</a:t>
            </a:r>
          </a:p>
        </p:txBody>
      </p:sp>
      <p:sp>
        <p:nvSpPr>
          <p:cNvPr id="3" name="Content Placeholder 2"/>
          <p:cNvSpPr>
            <a:spLocks noGrp="1"/>
          </p:cNvSpPr>
          <p:nvPr>
            <p:ph idx="1"/>
          </p:nvPr>
        </p:nvSpPr>
        <p:spPr/>
        <p:txBody>
          <a:bodyPr/>
          <a:lstStyle/>
          <a:p>
            <a:r>
              <a:rPr lang="en-GB" sz="2000" dirty="0"/>
              <a:t>Now we will examine the processor’s response to exception in detail:</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342764"/>
            <a:ext cx="47244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a:xfrm>
            <a:off x="4038600" y="2743200"/>
            <a:ext cx="2133600" cy="152400"/>
          </a:xfrm>
          <a:prstGeom prst="rect">
            <a:avLst/>
          </a:prstGeom>
          <a:solidFill>
            <a:srgbClr val="FFFF00">
              <a:alpha val="34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hteck 5"/>
          <p:cNvSpPr/>
          <p:nvPr/>
        </p:nvSpPr>
        <p:spPr>
          <a:xfrm>
            <a:off x="4038600" y="3048000"/>
            <a:ext cx="3581400" cy="1066800"/>
          </a:xfrm>
          <a:prstGeom prst="rect">
            <a:avLst/>
          </a:prstGeom>
          <a:solidFill>
            <a:srgbClr val="FF0000">
              <a:alpha val="34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hteck 6"/>
          <p:cNvSpPr/>
          <p:nvPr/>
        </p:nvSpPr>
        <p:spPr>
          <a:xfrm>
            <a:off x="4038600" y="4267200"/>
            <a:ext cx="3581400" cy="1143000"/>
          </a:xfrm>
          <a:prstGeom prst="rect">
            <a:avLst/>
          </a:prstGeom>
          <a:solidFill>
            <a:schemeClr val="bg2">
              <a:lumMod val="75000"/>
              <a:alpha val="34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53817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Arm_2021</Template>
  <TotalTime>303</TotalTime>
  <Words>7198</Words>
  <Application>Microsoft Office PowerPoint</Application>
  <PresentationFormat>Widescreen</PresentationFormat>
  <Paragraphs>756</Paragraphs>
  <Slides>48</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Consolas</vt:lpstr>
      <vt:lpstr>Courier New</vt:lpstr>
      <vt:lpstr>Times New Roman</vt:lpstr>
      <vt:lpstr>Wingdings</vt:lpstr>
      <vt:lpstr>Arm_PPT_Public</vt:lpstr>
      <vt:lpstr>Interrupts and Low-Power Features</vt:lpstr>
      <vt:lpstr>Learning Objectives</vt:lpstr>
      <vt:lpstr>Module syllabus</vt:lpstr>
      <vt:lpstr>Example system with interrupt</vt:lpstr>
      <vt:lpstr>How can we detect when a switch is pressed?</vt:lpstr>
      <vt:lpstr>Interrupt or Exception Processing Sequence</vt:lpstr>
      <vt:lpstr>Interrupts</vt:lpstr>
      <vt:lpstr>Example program requirements and design</vt:lpstr>
      <vt:lpstr>Example exception handler</vt:lpstr>
      <vt:lpstr>Use debugger for detailed processor view</vt:lpstr>
      <vt:lpstr>Entering exception handler: CPU hardwired exception processing</vt:lpstr>
      <vt:lpstr>1. Finish current instruction</vt:lpstr>
      <vt:lpstr>2. Push context onto current stack</vt:lpstr>
      <vt:lpstr>Context saved on stack</vt:lpstr>
      <vt:lpstr>3. Switch to handler/privileged mode</vt:lpstr>
      <vt:lpstr>Handler and privileged mode</vt:lpstr>
      <vt:lpstr>Update IPSR with exception number</vt:lpstr>
      <vt:lpstr>4. Load PC with address of exception handler</vt:lpstr>
      <vt:lpstr>Examine vector table with debugger</vt:lpstr>
      <vt:lpstr>Upon entry to handler</vt:lpstr>
      <vt:lpstr>5. Load LR with EXC_RETURN code</vt:lpstr>
      <vt:lpstr>Updated LR with EXC_RETURN code</vt:lpstr>
      <vt:lpstr>6. Start executing exception handler</vt:lpstr>
      <vt:lpstr>After handler has saved more context</vt:lpstr>
      <vt:lpstr>Exiting an exception handler</vt:lpstr>
      <vt:lpstr>1. Execute instruction for exception return</vt:lpstr>
      <vt:lpstr>What will be popped from stack?</vt:lpstr>
      <vt:lpstr>2. Select stack, restore context</vt:lpstr>
      <vt:lpstr>Example</vt:lpstr>
      <vt:lpstr>Resume executing previous main thread code</vt:lpstr>
      <vt:lpstr>Microcontroller interrupts</vt:lpstr>
      <vt:lpstr>Nested vectored interrupt controller</vt:lpstr>
      <vt:lpstr>NVIC registers and state</vt:lpstr>
      <vt:lpstr>Core exception mask register</vt:lpstr>
      <vt:lpstr>Prioritization</vt:lpstr>
      <vt:lpstr>Special cases of prioritization</vt:lpstr>
      <vt:lpstr>Timing analysis: big picture timing behavior</vt:lpstr>
      <vt:lpstr>Interrupt response latency</vt:lpstr>
      <vt:lpstr>Maximum interrupt rate</vt:lpstr>
      <vt:lpstr>Program design with interrupts</vt:lpstr>
      <vt:lpstr>Volatile data</vt:lpstr>
      <vt:lpstr>The volatile directive</vt:lpstr>
      <vt:lpstr>Non-atomic shared data</vt:lpstr>
      <vt:lpstr>Example: checking the time</vt:lpstr>
      <vt:lpstr>Examining the problem more closely</vt:lpstr>
      <vt:lpstr>Definitions</vt:lpstr>
      <vt:lpstr>Solution: briefly disable preemption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Oyinkuro Benafa</cp:lastModifiedBy>
  <cp:revision>9</cp:revision>
  <dcterms:created xsi:type="dcterms:W3CDTF">2021-07-30T09:18:53Z</dcterms:created>
  <dcterms:modified xsi:type="dcterms:W3CDTF">2021-11-18T10:31:03Z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